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sldIdLst>
    <p:sldId id="263" r:id="rId6"/>
    <p:sldId id="264" r:id="rId7"/>
    <p:sldId id="265" r:id="rId8"/>
    <p:sldId id="266" r:id="rId9"/>
    <p:sldId id="274" r:id="rId10"/>
    <p:sldId id="275" r:id="rId11"/>
    <p:sldId id="267" r:id="rId12"/>
    <p:sldId id="268" r:id="rId13"/>
    <p:sldId id="276" r:id="rId14"/>
    <p:sldId id="277" r:id="rId15"/>
    <p:sldId id="278" r:id="rId16"/>
    <p:sldId id="279" r:id="rId17"/>
    <p:sldId id="280" r:id="rId18"/>
    <p:sldId id="281" r:id="rId19"/>
    <p:sldId id="269" r:id="rId20"/>
    <p:sldId id="270" r:id="rId21"/>
    <p:sldId id="286" r:id="rId22"/>
    <p:sldId id="282" r:id="rId23"/>
    <p:sldId id="283" r:id="rId24"/>
    <p:sldId id="284" r:id="rId25"/>
    <p:sldId id="271" r:id="rId26"/>
    <p:sldId id="272" r:id="rId27"/>
    <p:sldId id="285" r:id="rId28"/>
    <p:sldId id="273" r:id="rId29"/>
    <p:sldId id="287" r:id="rId30"/>
    <p:sldId id="260"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00E"/>
    <a:srgbClr val="FFCD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606" autoAdjust="0"/>
    <p:restoredTop sz="94660"/>
  </p:normalViewPr>
  <p:slideViewPr>
    <p:cSldViewPr snapToGrid="0">
      <p:cViewPr varScale="1">
        <p:scale>
          <a:sx n="67" d="100"/>
          <a:sy n="67" d="100"/>
        </p:scale>
        <p:origin x="187"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bleStyles" Target="tableStyles.xml"/><Relationship Id="rId8"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7.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895157"/>
          </a:xfrm>
        </p:spPr>
        <p:txBody>
          <a:bodyPr anchor="b"/>
          <a:lstStyle>
            <a:lvl1pPr algn="ctr">
              <a:defRPr sz="6000"/>
            </a:lvl1pPr>
          </a:lstStyle>
          <a:p>
            <a:r>
              <a:rPr lang="en-US"/>
              <a:t>Click to edit Master title style</a:t>
            </a:r>
            <a:endParaRPr lang="en-GB" dirty="0"/>
          </a:p>
        </p:txBody>
      </p:sp>
      <p:sp>
        <p:nvSpPr>
          <p:cNvPr id="3" name="Subtitle 2"/>
          <p:cNvSpPr>
            <a:spLocks noGrp="1"/>
          </p:cNvSpPr>
          <p:nvPr>
            <p:ph type="subTitle" idx="1"/>
          </p:nvPr>
        </p:nvSpPr>
        <p:spPr>
          <a:xfrm>
            <a:off x="1524000" y="3201670"/>
            <a:ext cx="9144000" cy="91313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13848" t="19980" b="11995"/>
          <a:stretch/>
        </p:blipFill>
        <p:spPr>
          <a:xfrm>
            <a:off x="4165325" y="4216221"/>
            <a:ext cx="3861350" cy="2032638"/>
          </a:xfrm>
          <a:prstGeom prst="rect">
            <a:avLst/>
          </a:prstGeom>
        </p:spPr>
      </p:pic>
      <p:pic>
        <p:nvPicPr>
          <p:cNvPr id="8" name="Picture 7"/>
          <p:cNvPicPr>
            <a:picLocks noChangeAspect="1"/>
          </p:cNvPicPr>
          <p:nvPr userDrawn="1"/>
        </p:nvPicPr>
        <p:blipFill rotWithShape="1">
          <a:blip r:embed="rId3" cstate="print">
            <a:extLst>
              <a:ext uri="{28A0092B-C50C-407E-A947-70E740481C1C}">
                <a14:useLocalDpi xmlns:a14="http://schemas.microsoft.com/office/drawing/2010/main" val="0"/>
              </a:ext>
            </a:extLst>
          </a:blip>
          <a:srcRect t="10084" r="16413" b="12612"/>
          <a:stretch/>
        </p:blipFill>
        <p:spPr>
          <a:xfrm>
            <a:off x="160020" y="4216221"/>
            <a:ext cx="3867014" cy="2011680"/>
          </a:xfrm>
          <a:prstGeom prst="rect">
            <a:avLst/>
          </a:prstGeom>
        </p:spPr>
      </p:pic>
      <p:pic>
        <p:nvPicPr>
          <p:cNvPr id="9" name="Picture 8"/>
          <p:cNvPicPr>
            <a:picLocks noChangeAspect="1"/>
          </p:cNvPicPr>
          <p:nvPr userDrawn="1"/>
        </p:nvPicPr>
        <p:blipFill rotWithShape="1">
          <a:blip r:embed="rId4" cstate="print">
            <a:extLst>
              <a:ext uri="{28A0092B-C50C-407E-A947-70E740481C1C}">
                <a14:useLocalDpi xmlns:a14="http://schemas.microsoft.com/office/drawing/2010/main" val="0"/>
              </a:ext>
            </a:extLst>
          </a:blip>
          <a:srcRect l="6502" t="9208" b="12585"/>
          <a:stretch/>
        </p:blipFill>
        <p:spPr>
          <a:xfrm>
            <a:off x="8164966" y="4216221"/>
            <a:ext cx="3867014" cy="2034540"/>
          </a:xfrm>
          <a:prstGeom prst="rect">
            <a:avLst/>
          </a:prstGeom>
        </p:spPr>
      </p:pic>
    </p:spTree>
    <p:extLst>
      <p:ext uri="{BB962C8B-B14F-4D97-AF65-F5344CB8AC3E}">
        <p14:creationId xmlns:p14="http://schemas.microsoft.com/office/powerpoint/2010/main" val="13871544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436E208-0BCF-48CE-ACF8-F8FAB63F5934}" type="datetimeFigureOut">
              <a:rPr lang="en-GB" smtClean="0"/>
              <a:t>13/09/2021</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586909F2-1369-45E4-8E98-0B448A06A358}" type="slidenum">
              <a:rPr lang="en-GB" smtClean="0"/>
              <a:t>‹N°›</a:t>
            </a:fld>
            <a:endParaRPr lang="en-GB"/>
          </a:p>
        </p:txBody>
      </p:sp>
    </p:spTree>
    <p:extLst>
      <p:ext uri="{BB962C8B-B14F-4D97-AF65-F5344CB8AC3E}">
        <p14:creationId xmlns:p14="http://schemas.microsoft.com/office/powerpoint/2010/main" val="3543267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436E208-0BCF-48CE-ACF8-F8FAB63F5934}" type="datetimeFigureOut">
              <a:rPr lang="en-GB" smtClean="0"/>
              <a:t>13/09/2021</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586909F2-1369-45E4-8E98-0B448A06A358}" type="slidenum">
              <a:rPr lang="en-GB" smtClean="0"/>
              <a:t>‹N°›</a:t>
            </a:fld>
            <a:endParaRPr lang="en-GB"/>
          </a:p>
        </p:txBody>
      </p:sp>
    </p:spTree>
    <p:extLst>
      <p:ext uri="{BB962C8B-B14F-4D97-AF65-F5344CB8AC3E}">
        <p14:creationId xmlns:p14="http://schemas.microsoft.com/office/powerpoint/2010/main" val="40624657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0436E208-0BCF-48CE-ACF8-F8FAB63F5934}" type="datetimeFigureOut">
              <a:rPr lang="en-GB" smtClean="0"/>
              <a:t>13/09/2021</a:t>
            </a:fld>
            <a:endParaRPr lang="en-GB"/>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586909F2-1369-45E4-8E98-0B448A06A358}" type="slidenum">
              <a:rPr lang="en-GB" smtClean="0"/>
              <a:t>‹N°›</a:t>
            </a:fld>
            <a:endParaRPr lang="en-GB"/>
          </a:p>
        </p:txBody>
      </p:sp>
    </p:spTree>
    <p:extLst>
      <p:ext uri="{BB962C8B-B14F-4D97-AF65-F5344CB8AC3E}">
        <p14:creationId xmlns:p14="http://schemas.microsoft.com/office/powerpoint/2010/main" val="175870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914400"/>
            <a:ext cx="10515600" cy="1050608"/>
          </a:xfrm>
        </p:spPr>
        <p:txBody>
          <a:bodyPr/>
          <a:lstStyle/>
          <a:p>
            <a:r>
              <a:rPr lang="en-US"/>
              <a:t>Click to edit Master title style</a:t>
            </a:r>
            <a:endParaRPr lang="en-GB" dirty="0"/>
          </a:p>
        </p:txBody>
      </p:sp>
      <p:sp>
        <p:nvSpPr>
          <p:cNvPr id="3" name="Text Placeholder 2"/>
          <p:cNvSpPr>
            <a:spLocks noGrp="1"/>
          </p:cNvSpPr>
          <p:nvPr>
            <p:ph type="body" idx="1"/>
          </p:nvPr>
        </p:nvSpPr>
        <p:spPr>
          <a:xfrm>
            <a:off x="839788" y="2057399"/>
            <a:ext cx="5157787" cy="51625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671761"/>
            <a:ext cx="5157787" cy="35179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4"/>
          <p:cNvSpPr>
            <a:spLocks noGrp="1"/>
          </p:cNvSpPr>
          <p:nvPr>
            <p:ph type="body" sz="quarter" idx="3"/>
          </p:nvPr>
        </p:nvSpPr>
        <p:spPr>
          <a:xfrm>
            <a:off x="6172200" y="2057399"/>
            <a:ext cx="5183188" cy="51625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671761"/>
            <a:ext cx="5183188" cy="35179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0436E208-0BCF-48CE-ACF8-F8FAB63F5934}" type="datetimeFigureOut">
              <a:rPr lang="en-GB" smtClean="0"/>
              <a:t>13/09/2021</a:t>
            </a:fld>
            <a:endParaRPr lang="en-GB"/>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GB"/>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586909F2-1369-45E4-8E98-0B448A06A358}" type="slidenum">
              <a:rPr lang="en-GB" smtClean="0"/>
              <a:t>‹N°›</a:t>
            </a:fld>
            <a:endParaRPr lang="en-GB"/>
          </a:p>
        </p:txBody>
      </p:sp>
    </p:spTree>
    <p:extLst>
      <p:ext uri="{BB962C8B-B14F-4D97-AF65-F5344CB8AC3E}">
        <p14:creationId xmlns:p14="http://schemas.microsoft.com/office/powerpoint/2010/main" val="616335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0436E208-0BCF-48CE-ACF8-F8FAB63F5934}" type="datetimeFigureOut">
              <a:rPr lang="en-GB" smtClean="0"/>
              <a:t>13/09/2021</a:t>
            </a:fld>
            <a:endParaRPr lang="en-GB"/>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586909F2-1369-45E4-8E98-0B448A06A358}" type="slidenum">
              <a:rPr lang="en-GB" smtClean="0"/>
              <a:t>‹N°›</a:t>
            </a:fld>
            <a:endParaRPr lang="en-GB"/>
          </a:p>
        </p:txBody>
      </p:sp>
    </p:spTree>
    <p:extLst>
      <p:ext uri="{BB962C8B-B14F-4D97-AF65-F5344CB8AC3E}">
        <p14:creationId xmlns:p14="http://schemas.microsoft.com/office/powerpoint/2010/main" val="1398770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436E208-0BCF-48CE-ACF8-F8FAB63F5934}" type="datetimeFigureOut">
              <a:rPr lang="en-GB" smtClean="0"/>
              <a:t>13/09/2021</a:t>
            </a:fld>
            <a:endParaRPr lang="en-GB"/>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GB"/>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586909F2-1369-45E4-8E98-0B448A06A358}" type="slidenum">
              <a:rPr lang="en-GB" smtClean="0"/>
              <a:t>‹N°›</a:t>
            </a:fld>
            <a:endParaRPr lang="en-GB"/>
          </a:p>
        </p:txBody>
      </p:sp>
    </p:spTree>
    <p:extLst>
      <p:ext uri="{BB962C8B-B14F-4D97-AF65-F5344CB8AC3E}">
        <p14:creationId xmlns:p14="http://schemas.microsoft.com/office/powerpoint/2010/main" val="1708317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987424"/>
            <a:ext cx="3932237" cy="1252855"/>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513302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30886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0436E208-0BCF-48CE-ACF8-F8FAB63F5934}" type="datetimeFigureOut">
              <a:rPr lang="en-GB" smtClean="0"/>
              <a:t>13/09/2021</a:t>
            </a:fld>
            <a:endParaRPr lang="en-GB"/>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586909F2-1369-45E4-8E98-0B448A06A358}" type="slidenum">
              <a:rPr lang="en-GB" smtClean="0"/>
              <a:t>‹N°›</a:t>
            </a:fld>
            <a:endParaRPr lang="en-GB"/>
          </a:p>
        </p:txBody>
      </p:sp>
    </p:spTree>
    <p:extLst>
      <p:ext uri="{BB962C8B-B14F-4D97-AF65-F5344CB8AC3E}">
        <p14:creationId xmlns:p14="http://schemas.microsoft.com/office/powerpoint/2010/main" val="2989656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987424"/>
            <a:ext cx="3932237" cy="1138556"/>
          </a:xfrm>
        </p:spPr>
        <p:txBody>
          <a:bodyPr anchor="b"/>
          <a:lstStyle>
            <a:lvl1pPr>
              <a:defRPr sz="3200"/>
            </a:lvl1pPr>
          </a:lstStyle>
          <a:p>
            <a:r>
              <a:rPr lang="en-US"/>
              <a:t>Click to edit Master title style</a:t>
            </a:r>
            <a:endParaRPr lang="en-GB" dirty="0"/>
          </a:p>
        </p:txBody>
      </p:sp>
      <p:sp>
        <p:nvSpPr>
          <p:cNvPr id="3" name="Picture Placeholder 2"/>
          <p:cNvSpPr>
            <a:spLocks noGrp="1"/>
          </p:cNvSpPr>
          <p:nvPr>
            <p:ph type="pic" idx="1"/>
          </p:nvPr>
        </p:nvSpPr>
        <p:spPr>
          <a:xfrm>
            <a:off x="5183188" y="987425"/>
            <a:ext cx="6172200" cy="51101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839788" y="22860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0436E208-0BCF-48CE-ACF8-F8FAB63F5934}" type="datetimeFigureOut">
              <a:rPr lang="en-GB" smtClean="0"/>
              <a:t>13/09/2021</a:t>
            </a:fld>
            <a:endParaRPr lang="en-GB"/>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586909F2-1369-45E4-8E98-0B448A06A358}" type="slidenum">
              <a:rPr lang="en-GB" smtClean="0"/>
              <a:t>‹N°›</a:t>
            </a:fld>
            <a:endParaRPr lang="en-GB"/>
          </a:p>
        </p:txBody>
      </p:sp>
    </p:spTree>
    <p:extLst>
      <p:ext uri="{BB962C8B-B14F-4D97-AF65-F5344CB8AC3E}">
        <p14:creationId xmlns:p14="http://schemas.microsoft.com/office/powerpoint/2010/main" val="1742833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436E208-0BCF-48CE-ACF8-F8FAB63F5934}" type="datetimeFigureOut">
              <a:rPr lang="en-GB" smtClean="0"/>
              <a:t>13/09/2021</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586909F2-1369-45E4-8E98-0B448A06A358}" type="slidenum">
              <a:rPr lang="en-GB" smtClean="0"/>
              <a:t>‹N°›</a:t>
            </a:fld>
            <a:endParaRPr lang="en-GB"/>
          </a:p>
        </p:txBody>
      </p:sp>
    </p:spTree>
    <p:extLst>
      <p:ext uri="{BB962C8B-B14F-4D97-AF65-F5344CB8AC3E}">
        <p14:creationId xmlns:p14="http://schemas.microsoft.com/office/powerpoint/2010/main" val="406809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960119"/>
            <a:ext cx="2628900" cy="521684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960119"/>
            <a:ext cx="7734300" cy="52168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436E208-0BCF-48CE-ACF8-F8FAB63F5934}" type="datetimeFigureOut">
              <a:rPr lang="en-GB" smtClean="0"/>
              <a:t>13/09/2021</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586909F2-1369-45E4-8E98-0B448A06A358}" type="slidenum">
              <a:rPr lang="en-GB" smtClean="0"/>
              <a:t>‹N°›</a:t>
            </a:fld>
            <a:endParaRPr lang="en-GB"/>
          </a:p>
        </p:txBody>
      </p:sp>
    </p:spTree>
    <p:extLst>
      <p:ext uri="{BB962C8B-B14F-4D97-AF65-F5344CB8AC3E}">
        <p14:creationId xmlns:p14="http://schemas.microsoft.com/office/powerpoint/2010/main" val="7927732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895157"/>
          </a:xfrm>
        </p:spPr>
        <p:txBody>
          <a:bodyPr anchor="b"/>
          <a:lstStyle>
            <a:lvl1pPr algn="ctr">
              <a:defRPr sz="6000"/>
            </a:lvl1pPr>
          </a:lstStyle>
          <a:p>
            <a:r>
              <a:rPr lang="en-US"/>
              <a:t>Click to edit Master title style</a:t>
            </a:r>
            <a:endParaRPr lang="en-GB" dirty="0"/>
          </a:p>
        </p:txBody>
      </p:sp>
      <p:sp>
        <p:nvSpPr>
          <p:cNvPr id="3" name="Subtitle 2"/>
          <p:cNvSpPr>
            <a:spLocks noGrp="1"/>
          </p:cNvSpPr>
          <p:nvPr>
            <p:ph type="subTitle" idx="1"/>
          </p:nvPr>
        </p:nvSpPr>
        <p:spPr>
          <a:xfrm>
            <a:off x="1524000" y="3201670"/>
            <a:ext cx="9144000" cy="91313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13848" t="19980" b="11995"/>
          <a:stretch/>
        </p:blipFill>
        <p:spPr>
          <a:xfrm>
            <a:off x="4165325" y="4216221"/>
            <a:ext cx="3861350" cy="2032638"/>
          </a:xfrm>
          <a:prstGeom prst="rect">
            <a:avLst/>
          </a:prstGeom>
        </p:spPr>
      </p:pic>
      <p:pic>
        <p:nvPicPr>
          <p:cNvPr id="8" name="Picture 7"/>
          <p:cNvPicPr>
            <a:picLocks noChangeAspect="1"/>
          </p:cNvPicPr>
          <p:nvPr userDrawn="1"/>
        </p:nvPicPr>
        <p:blipFill rotWithShape="1">
          <a:blip r:embed="rId3" cstate="print">
            <a:extLst>
              <a:ext uri="{28A0092B-C50C-407E-A947-70E740481C1C}">
                <a14:useLocalDpi xmlns:a14="http://schemas.microsoft.com/office/drawing/2010/main" val="0"/>
              </a:ext>
            </a:extLst>
          </a:blip>
          <a:srcRect t="10084" r="16413" b="12612"/>
          <a:stretch/>
        </p:blipFill>
        <p:spPr>
          <a:xfrm>
            <a:off x="160020" y="4216221"/>
            <a:ext cx="3867014" cy="2011680"/>
          </a:xfrm>
          <a:prstGeom prst="rect">
            <a:avLst/>
          </a:prstGeom>
        </p:spPr>
      </p:pic>
      <p:pic>
        <p:nvPicPr>
          <p:cNvPr id="9" name="Picture 8"/>
          <p:cNvPicPr>
            <a:picLocks noChangeAspect="1"/>
          </p:cNvPicPr>
          <p:nvPr userDrawn="1"/>
        </p:nvPicPr>
        <p:blipFill rotWithShape="1">
          <a:blip r:embed="rId4" cstate="print">
            <a:extLst>
              <a:ext uri="{28A0092B-C50C-407E-A947-70E740481C1C}">
                <a14:useLocalDpi xmlns:a14="http://schemas.microsoft.com/office/drawing/2010/main" val="0"/>
              </a:ext>
            </a:extLst>
          </a:blip>
          <a:srcRect l="6502" t="9208" b="12585"/>
          <a:stretch/>
        </p:blipFill>
        <p:spPr>
          <a:xfrm>
            <a:off x="8164966" y="4216221"/>
            <a:ext cx="3867014" cy="2034540"/>
          </a:xfrm>
          <a:prstGeom prst="rect">
            <a:avLst/>
          </a:prstGeom>
        </p:spPr>
      </p:pic>
    </p:spTree>
    <p:extLst>
      <p:ext uri="{BB962C8B-B14F-4D97-AF65-F5344CB8AC3E}">
        <p14:creationId xmlns:p14="http://schemas.microsoft.com/office/powerpoint/2010/main" val="41693995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436E208-0BCF-48CE-ACF8-F8FAB63F5934}" type="datetimeFigureOut">
              <a:rPr lang="en-GB" smtClean="0"/>
              <a:t>13/09/2021</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586909F2-1369-45E4-8E98-0B448A06A358}" type="slidenum">
              <a:rPr lang="en-GB" smtClean="0"/>
              <a:t>‹N°›</a:t>
            </a:fld>
            <a:endParaRPr lang="en-GB"/>
          </a:p>
        </p:txBody>
      </p:sp>
    </p:spTree>
    <p:extLst>
      <p:ext uri="{BB962C8B-B14F-4D97-AF65-F5344CB8AC3E}">
        <p14:creationId xmlns:p14="http://schemas.microsoft.com/office/powerpoint/2010/main" val="33348313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436E208-0BCF-48CE-ACF8-F8FAB63F5934}" type="datetimeFigureOut">
              <a:rPr lang="en-GB" smtClean="0"/>
              <a:t>13/09/2021</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586909F2-1369-45E4-8E98-0B448A06A358}" type="slidenum">
              <a:rPr lang="en-GB" smtClean="0"/>
              <a:t>‹N°›</a:t>
            </a:fld>
            <a:endParaRPr lang="en-GB"/>
          </a:p>
        </p:txBody>
      </p:sp>
    </p:spTree>
    <p:extLst>
      <p:ext uri="{BB962C8B-B14F-4D97-AF65-F5344CB8AC3E}">
        <p14:creationId xmlns:p14="http://schemas.microsoft.com/office/powerpoint/2010/main" val="29355260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0436E208-0BCF-48CE-ACF8-F8FAB63F5934}" type="datetimeFigureOut">
              <a:rPr lang="en-GB" smtClean="0"/>
              <a:t>13/09/2021</a:t>
            </a:fld>
            <a:endParaRPr lang="en-GB"/>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586909F2-1369-45E4-8E98-0B448A06A358}" type="slidenum">
              <a:rPr lang="en-GB" smtClean="0"/>
              <a:t>‹N°›</a:t>
            </a:fld>
            <a:endParaRPr lang="en-GB"/>
          </a:p>
        </p:txBody>
      </p:sp>
    </p:spTree>
    <p:extLst>
      <p:ext uri="{BB962C8B-B14F-4D97-AF65-F5344CB8AC3E}">
        <p14:creationId xmlns:p14="http://schemas.microsoft.com/office/powerpoint/2010/main" val="25785493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914400"/>
            <a:ext cx="10515600" cy="1050608"/>
          </a:xfrm>
        </p:spPr>
        <p:txBody>
          <a:bodyPr/>
          <a:lstStyle/>
          <a:p>
            <a:r>
              <a:rPr lang="en-US"/>
              <a:t>Click to edit Master title style</a:t>
            </a:r>
            <a:endParaRPr lang="en-GB" dirty="0"/>
          </a:p>
        </p:txBody>
      </p:sp>
      <p:sp>
        <p:nvSpPr>
          <p:cNvPr id="3" name="Text Placeholder 2"/>
          <p:cNvSpPr>
            <a:spLocks noGrp="1"/>
          </p:cNvSpPr>
          <p:nvPr>
            <p:ph type="body" idx="1"/>
          </p:nvPr>
        </p:nvSpPr>
        <p:spPr>
          <a:xfrm>
            <a:off x="839788" y="2057399"/>
            <a:ext cx="5157787" cy="51625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671761"/>
            <a:ext cx="5157787" cy="35179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4"/>
          <p:cNvSpPr>
            <a:spLocks noGrp="1"/>
          </p:cNvSpPr>
          <p:nvPr>
            <p:ph type="body" sz="quarter" idx="3"/>
          </p:nvPr>
        </p:nvSpPr>
        <p:spPr>
          <a:xfrm>
            <a:off x="6172200" y="2057399"/>
            <a:ext cx="5183188" cy="51625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671761"/>
            <a:ext cx="5183188" cy="35179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0436E208-0BCF-48CE-ACF8-F8FAB63F5934}" type="datetimeFigureOut">
              <a:rPr lang="en-GB" smtClean="0"/>
              <a:t>13/09/2021</a:t>
            </a:fld>
            <a:endParaRPr lang="en-GB"/>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GB"/>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586909F2-1369-45E4-8E98-0B448A06A358}" type="slidenum">
              <a:rPr lang="en-GB" smtClean="0"/>
              <a:t>‹N°›</a:t>
            </a:fld>
            <a:endParaRPr lang="en-GB"/>
          </a:p>
        </p:txBody>
      </p:sp>
    </p:spTree>
    <p:extLst>
      <p:ext uri="{BB962C8B-B14F-4D97-AF65-F5344CB8AC3E}">
        <p14:creationId xmlns:p14="http://schemas.microsoft.com/office/powerpoint/2010/main" val="31920921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0436E208-0BCF-48CE-ACF8-F8FAB63F5934}" type="datetimeFigureOut">
              <a:rPr lang="en-GB" smtClean="0"/>
              <a:t>13/09/2021</a:t>
            </a:fld>
            <a:endParaRPr lang="en-GB"/>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586909F2-1369-45E4-8E98-0B448A06A358}" type="slidenum">
              <a:rPr lang="en-GB" smtClean="0"/>
              <a:t>‹N°›</a:t>
            </a:fld>
            <a:endParaRPr lang="en-GB"/>
          </a:p>
        </p:txBody>
      </p:sp>
    </p:spTree>
    <p:extLst>
      <p:ext uri="{BB962C8B-B14F-4D97-AF65-F5344CB8AC3E}">
        <p14:creationId xmlns:p14="http://schemas.microsoft.com/office/powerpoint/2010/main" val="23809756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436E208-0BCF-48CE-ACF8-F8FAB63F5934}" type="datetimeFigureOut">
              <a:rPr lang="en-GB" smtClean="0"/>
              <a:t>13/09/2021</a:t>
            </a:fld>
            <a:endParaRPr lang="en-GB"/>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GB"/>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586909F2-1369-45E4-8E98-0B448A06A358}" type="slidenum">
              <a:rPr lang="en-GB" smtClean="0"/>
              <a:t>‹N°›</a:t>
            </a:fld>
            <a:endParaRPr lang="en-GB"/>
          </a:p>
        </p:txBody>
      </p:sp>
    </p:spTree>
    <p:extLst>
      <p:ext uri="{BB962C8B-B14F-4D97-AF65-F5344CB8AC3E}">
        <p14:creationId xmlns:p14="http://schemas.microsoft.com/office/powerpoint/2010/main" val="39281294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987424"/>
            <a:ext cx="3932237" cy="1252855"/>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513302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30886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0436E208-0BCF-48CE-ACF8-F8FAB63F5934}" type="datetimeFigureOut">
              <a:rPr lang="en-GB" smtClean="0"/>
              <a:t>13/09/2021</a:t>
            </a:fld>
            <a:endParaRPr lang="en-GB"/>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586909F2-1369-45E4-8E98-0B448A06A358}" type="slidenum">
              <a:rPr lang="en-GB" smtClean="0"/>
              <a:t>‹N°›</a:t>
            </a:fld>
            <a:endParaRPr lang="en-GB"/>
          </a:p>
        </p:txBody>
      </p:sp>
    </p:spTree>
    <p:extLst>
      <p:ext uri="{BB962C8B-B14F-4D97-AF65-F5344CB8AC3E}">
        <p14:creationId xmlns:p14="http://schemas.microsoft.com/office/powerpoint/2010/main" val="5406195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987424"/>
            <a:ext cx="3932237" cy="1138556"/>
          </a:xfrm>
        </p:spPr>
        <p:txBody>
          <a:bodyPr anchor="b"/>
          <a:lstStyle>
            <a:lvl1pPr>
              <a:defRPr sz="3200"/>
            </a:lvl1pPr>
          </a:lstStyle>
          <a:p>
            <a:r>
              <a:rPr lang="en-US"/>
              <a:t>Click to edit Master title style</a:t>
            </a:r>
            <a:endParaRPr lang="en-GB" dirty="0"/>
          </a:p>
        </p:txBody>
      </p:sp>
      <p:sp>
        <p:nvSpPr>
          <p:cNvPr id="3" name="Picture Placeholder 2"/>
          <p:cNvSpPr>
            <a:spLocks noGrp="1"/>
          </p:cNvSpPr>
          <p:nvPr>
            <p:ph type="pic" idx="1"/>
          </p:nvPr>
        </p:nvSpPr>
        <p:spPr>
          <a:xfrm>
            <a:off x="5183188" y="987425"/>
            <a:ext cx="6172200" cy="51101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839788" y="22860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0436E208-0BCF-48CE-ACF8-F8FAB63F5934}" type="datetimeFigureOut">
              <a:rPr lang="en-GB" smtClean="0"/>
              <a:t>13/09/2021</a:t>
            </a:fld>
            <a:endParaRPr lang="en-GB"/>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586909F2-1369-45E4-8E98-0B448A06A358}" type="slidenum">
              <a:rPr lang="en-GB" smtClean="0"/>
              <a:t>‹N°›</a:t>
            </a:fld>
            <a:endParaRPr lang="en-GB"/>
          </a:p>
        </p:txBody>
      </p:sp>
    </p:spTree>
    <p:extLst>
      <p:ext uri="{BB962C8B-B14F-4D97-AF65-F5344CB8AC3E}">
        <p14:creationId xmlns:p14="http://schemas.microsoft.com/office/powerpoint/2010/main" val="24614764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436E208-0BCF-48CE-ACF8-F8FAB63F5934}" type="datetimeFigureOut">
              <a:rPr lang="en-GB" smtClean="0"/>
              <a:t>13/09/2021</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586909F2-1369-45E4-8E98-0B448A06A358}" type="slidenum">
              <a:rPr lang="en-GB" smtClean="0"/>
              <a:t>‹N°›</a:t>
            </a:fld>
            <a:endParaRPr lang="en-GB"/>
          </a:p>
        </p:txBody>
      </p:sp>
    </p:spTree>
    <p:extLst>
      <p:ext uri="{BB962C8B-B14F-4D97-AF65-F5344CB8AC3E}">
        <p14:creationId xmlns:p14="http://schemas.microsoft.com/office/powerpoint/2010/main" val="14217583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960119"/>
            <a:ext cx="2628900" cy="521684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960119"/>
            <a:ext cx="7734300" cy="52168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436E208-0BCF-48CE-ACF8-F8FAB63F5934}" type="datetimeFigureOut">
              <a:rPr lang="en-GB" smtClean="0"/>
              <a:t>13/09/2021</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586909F2-1369-45E4-8E98-0B448A06A358}" type="slidenum">
              <a:rPr lang="en-GB" smtClean="0"/>
              <a:t>‹N°›</a:t>
            </a:fld>
            <a:endParaRPr lang="en-GB"/>
          </a:p>
        </p:txBody>
      </p:sp>
    </p:spTree>
    <p:extLst>
      <p:ext uri="{BB962C8B-B14F-4D97-AF65-F5344CB8AC3E}">
        <p14:creationId xmlns:p14="http://schemas.microsoft.com/office/powerpoint/2010/main" val="632715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image" Target="../media/image4.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007975"/>
            <a:ext cx="10515600" cy="914169"/>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p:cNvSpPr>
            <a:spLocks noGrp="1"/>
          </p:cNvSpPr>
          <p:nvPr>
            <p:ph type="body" idx="1"/>
          </p:nvPr>
        </p:nvSpPr>
        <p:spPr>
          <a:xfrm>
            <a:off x="838200" y="2101531"/>
            <a:ext cx="10515600" cy="407543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6"/>
          <p:cNvSpPr/>
          <p:nvPr userDrawn="1"/>
        </p:nvSpPr>
        <p:spPr>
          <a:xfrm>
            <a:off x="0" y="2"/>
            <a:ext cx="12192000" cy="867776"/>
          </a:xfrm>
          <a:prstGeom prst="rect">
            <a:avLst/>
          </a:prstGeom>
          <a:solidFill>
            <a:srgbClr val="FFCD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52250" y="32214"/>
            <a:ext cx="4781007" cy="796374"/>
          </a:xfrm>
          <a:prstGeom prst="rect">
            <a:avLst/>
          </a:prstGeom>
        </p:spPr>
      </p:pic>
      <p:pic>
        <p:nvPicPr>
          <p:cNvPr id="9" name="Picture 8"/>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65312" y="6361090"/>
            <a:ext cx="1941305" cy="418478"/>
          </a:xfrm>
          <a:prstGeom prst="rect">
            <a:avLst/>
          </a:prstGeom>
        </p:spPr>
      </p:pic>
      <p:pic>
        <p:nvPicPr>
          <p:cNvPr id="11" name="Picture 10"/>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0668000" y="6363604"/>
            <a:ext cx="1410787" cy="415964"/>
          </a:xfrm>
          <a:prstGeom prst="rect">
            <a:avLst/>
          </a:prstGeom>
        </p:spPr>
      </p:pic>
      <p:pic>
        <p:nvPicPr>
          <p:cNvPr id="13" name="Picture 12"/>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5461002" y="6363604"/>
            <a:ext cx="1282241" cy="440959"/>
          </a:xfrm>
          <a:prstGeom prst="rect">
            <a:avLst/>
          </a:prstGeom>
        </p:spPr>
      </p:pic>
    </p:spTree>
    <p:extLst>
      <p:ext uri="{BB962C8B-B14F-4D97-AF65-F5344CB8AC3E}">
        <p14:creationId xmlns:p14="http://schemas.microsoft.com/office/powerpoint/2010/main" val="18310774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007975"/>
            <a:ext cx="10515600" cy="914169"/>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p:cNvSpPr>
            <a:spLocks noGrp="1"/>
          </p:cNvSpPr>
          <p:nvPr>
            <p:ph type="body" idx="1"/>
          </p:nvPr>
        </p:nvSpPr>
        <p:spPr>
          <a:xfrm>
            <a:off x="838200" y="2101531"/>
            <a:ext cx="10515600" cy="407543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6"/>
          <p:cNvSpPr/>
          <p:nvPr userDrawn="1"/>
        </p:nvSpPr>
        <p:spPr>
          <a:xfrm>
            <a:off x="0" y="2"/>
            <a:ext cx="12192000" cy="867776"/>
          </a:xfrm>
          <a:prstGeom prst="rect">
            <a:avLst/>
          </a:prstGeom>
          <a:solidFill>
            <a:srgbClr val="FFCD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52250" y="32214"/>
            <a:ext cx="4781007" cy="796374"/>
          </a:xfrm>
          <a:prstGeom prst="rect">
            <a:avLst/>
          </a:prstGeom>
        </p:spPr>
      </p:pic>
      <p:pic>
        <p:nvPicPr>
          <p:cNvPr id="9" name="Picture 8"/>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65312" y="6361090"/>
            <a:ext cx="1941305" cy="418478"/>
          </a:xfrm>
          <a:prstGeom prst="rect">
            <a:avLst/>
          </a:prstGeom>
        </p:spPr>
      </p:pic>
      <p:pic>
        <p:nvPicPr>
          <p:cNvPr id="11" name="Picture 10"/>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0668000" y="6363604"/>
            <a:ext cx="1410787" cy="415964"/>
          </a:xfrm>
          <a:prstGeom prst="rect">
            <a:avLst/>
          </a:prstGeom>
        </p:spPr>
      </p:pic>
      <p:pic>
        <p:nvPicPr>
          <p:cNvPr id="13" name="Picture 12"/>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5461002" y="6363604"/>
            <a:ext cx="1282241" cy="440959"/>
          </a:xfrm>
          <a:prstGeom prst="rect">
            <a:avLst/>
          </a:prstGeom>
        </p:spPr>
      </p:pic>
    </p:spTree>
    <p:extLst>
      <p:ext uri="{BB962C8B-B14F-4D97-AF65-F5344CB8AC3E}">
        <p14:creationId xmlns:p14="http://schemas.microsoft.com/office/powerpoint/2010/main" val="4637305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docs.google.com/spreadsheets/d/1AfcI-TsfAJetKKfNHAe7UgNaN484Cg6P/edit#gid=577402827"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docs.google.com/spreadsheets/d/1AfcI-TsfAJetKKfNHAe7UgNaN484Cg6P/edit#gid=577402827"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docs.google.com/spreadsheets/d/1AfcI-TsfAJetKKfNHAe7UgNaN484Cg6P/edit#gid=577402827"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docs.google.com/document/d/1btVhtb04ATcEbS0YJNGLyftCrjdcKubPTWnmqgR4KrA/edit?usp=sharing"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docs.google.com/document/u/3/d/1btVhtb04ATcEbS0YJNGLyftCrjdcKubPTWnmqgR4KrA/edit"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join.slack.com/share/zt-vn89aqvp-JdNhM8JTVXSB7RWYXCBjFQ"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dirty="0"/>
              <a:t>Testbed 3 Welcome</a:t>
            </a:r>
          </a:p>
        </p:txBody>
      </p:sp>
      <p:sp>
        <p:nvSpPr>
          <p:cNvPr id="3" name="Subtitle 2"/>
          <p:cNvSpPr>
            <a:spLocks noGrp="1"/>
          </p:cNvSpPr>
          <p:nvPr>
            <p:ph type="subTitle" idx="1"/>
          </p:nvPr>
        </p:nvSpPr>
        <p:spPr/>
        <p:txBody>
          <a:bodyPr/>
          <a:lstStyle/>
          <a:p>
            <a:r>
              <a:rPr lang="en-GB" dirty="0"/>
              <a:t>13 September 2021</a:t>
            </a:r>
          </a:p>
        </p:txBody>
      </p:sp>
    </p:spTree>
    <p:extLst>
      <p:ext uri="{BB962C8B-B14F-4D97-AF65-F5344CB8AC3E}">
        <p14:creationId xmlns:p14="http://schemas.microsoft.com/office/powerpoint/2010/main" val="349626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05B999-205F-6B42-BCA9-65874E740839}"/>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xmlns="" id="{FEB872C1-3992-6840-8A97-B54441AED226}"/>
              </a:ext>
            </a:extLst>
          </p:cNvPr>
          <p:cNvSpPr>
            <a:spLocks noGrp="1"/>
          </p:cNvSpPr>
          <p:nvPr>
            <p:ph idx="1"/>
          </p:nvPr>
        </p:nvSpPr>
        <p:spPr/>
        <p:txBody>
          <a:bodyPr>
            <a:normAutofit fontScale="92500" lnSpcReduction="10000"/>
          </a:bodyPr>
          <a:lstStyle/>
          <a:p>
            <a:r>
              <a:rPr lang="en-GB" dirty="0"/>
              <a:t>Aims of Testbed 3</a:t>
            </a:r>
          </a:p>
          <a:p>
            <a:r>
              <a:rPr lang="en-GB" dirty="0"/>
              <a:t>Testbed schedule</a:t>
            </a:r>
          </a:p>
          <a:p>
            <a:r>
              <a:rPr lang="en-GB" dirty="0"/>
              <a:t>Useful links</a:t>
            </a:r>
          </a:p>
          <a:p>
            <a:r>
              <a:rPr lang="en-GB" dirty="0"/>
              <a:t>Determining roles</a:t>
            </a:r>
          </a:p>
          <a:p>
            <a:r>
              <a:rPr lang="en-GB" dirty="0"/>
              <a:t>Training</a:t>
            </a:r>
          </a:p>
          <a:p>
            <a:r>
              <a:rPr lang="en-GB" dirty="0"/>
              <a:t>Daily communications: meetings and drop-in zoom call</a:t>
            </a:r>
          </a:p>
          <a:p>
            <a:r>
              <a:rPr lang="en-GB" dirty="0"/>
              <a:t>In-country Testbed tasks</a:t>
            </a:r>
          </a:p>
          <a:p>
            <a:r>
              <a:rPr lang="en-GB" dirty="0"/>
              <a:t>UK Testbed tasks</a:t>
            </a:r>
          </a:p>
          <a:p>
            <a:r>
              <a:rPr lang="en-GB" dirty="0"/>
              <a:t>Testbed 3 legacy</a:t>
            </a:r>
          </a:p>
          <a:p>
            <a:endParaRPr lang="en-US" dirty="0"/>
          </a:p>
        </p:txBody>
      </p:sp>
    </p:spTree>
    <p:extLst>
      <p:ext uri="{BB962C8B-B14F-4D97-AF65-F5344CB8AC3E}">
        <p14:creationId xmlns:p14="http://schemas.microsoft.com/office/powerpoint/2010/main" val="3320145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17D24A-8C7B-9A44-BC5E-3F6361C2249F}"/>
              </a:ext>
            </a:extLst>
          </p:cNvPr>
          <p:cNvSpPr>
            <a:spLocks noGrp="1"/>
          </p:cNvSpPr>
          <p:nvPr>
            <p:ph type="title"/>
          </p:nvPr>
        </p:nvSpPr>
        <p:spPr>
          <a:xfrm>
            <a:off x="838200" y="829571"/>
            <a:ext cx="10515600" cy="914169"/>
          </a:xfrm>
        </p:spPr>
        <p:txBody>
          <a:bodyPr/>
          <a:lstStyle/>
          <a:p>
            <a:r>
              <a:rPr lang="en-US" dirty="0"/>
              <a:t>Aims of Testbed 3</a:t>
            </a:r>
          </a:p>
        </p:txBody>
      </p:sp>
      <p:sp>
        <p:nvSpPr>
          <p:cNvPr id="3" name="Content Placeholder 2">
            <a:extLst>
              <a:ext uri="{FF2B5EF4-FFF2-40B4-BE49-F238E27FC236}">
                <a16:creationId xmlns:a16="http://schemas.microsoft.com/office/drawing/2014/main" xmlns="" id="{117E5E29-59AB-6644-A678-DA73E7619C62}"/>
              </a:ext>
            </a:extLst>
          </p:cNvPr>
          <p:cNvSpPr>
            <a:spLocks noGrp="1"/>
          </p:cNvSpPr>
          <p:nvPr>
            <p:ph idx="1"/>
          </p:nvPr>
        </p:nvSpPr>
        <p:spPr>
          <a:xfrm>
            <a:off x="838200" y="1743740"/>
            <a:ext cx="10515600" cy="4433223"/>
          </a:xfrm>
        </p:spPr>
        <p:txBody>
          <a:bodyPr>
            <a:normAutofit fontScale="92500" lnSpcReduction="10000"/>
          </a:bodyPr>
          <a:lstStyle/>
          <a:p>
            <a:r>
              <a:rPr lang="en-US" dirty="0"/>
              <a:t>To test the usefulness of specific tools and methods for operational short-term forecasting and nowcasting of high-impact weather in tropical Africa, namely:</a:t>
            </a:r>
          </a:p>
          <a:p>
            <a:pPr lvl="1"/>
            <a:r>
              <a:rPr lang="en-US" dirty="0"/>
              <a:t>Synthetic forecasting approaches, including newly-developed East African Synthetic Forecasts.</a:t>
            </a:r>
          </a:p>
          <a:p>
            <a:pPr lvl="1"/>
            <a:r>
              <a:rPr lang="en-US" dirty="0"/>
              <a:t>Ensemble prediction of high impact storms, using both global ensembles and regional convection-permitting ensembles.</a:t>
            </a:r>
          </a:p>
          <a:p>
            <a:pPr lvl="1"/>
            <a:r>
              <a:rPr lang="en-US" dirty="0"/>
              <a:t>Satellite-based nowcasting tools, especially NWC-SAF.</a:t>
            </a:r>
          </a:p>
          <a:p>
            <a:r>
              <a:rPr lang="en-US" dirty="0"/>
              <a:t>To engage with expert users throughout the testbed, providing them with bespoke nowcasts and to adapt our methods based on their feedback.</a:t>
            </a:r>
          </a:p>
          <a:p>
            <a:r>
              <a:rPr lang="en-US" dirty="0"/>
              <a:t>To carry out real-time verification of forecasts and evaluation of forecasts with users.</a:t>
            </a:r>
          </a:p>
        </p:txBody>
      </p:sp>
    </p:spTree>
    <p:extLst>
      <p:ext uri="{BB962C8B-B14F-4D97-AF65-F5344CB8AC3E}">
        <p14:creationId xmlns:p14="http://schemas.microsoft.com/office/powerpoint/2010/main" val="920283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Table, calendar&#10;&#10;Description automatically generated">
            <a:extLst>
              <a:ext uri="{FF2B5EF4-FFF2-40B4-BE49-F238E27FC236}">
                <a16:creationId xmlns:a16="http://schemas.microsoft.com/office/drawing/2014/main" xmlns="" id="{D02C99B3-6EBE-454C-9333-5710C99843C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392865"/>
            <a:ext cx="10757944" cy="4898707"/>
          </a:xfrm>
        </p:spPr>
      </p:pic>
      <p:sp>
        <p:nvSpPr>
          <p:cNvPr id="2" name="Title 1">
            <a:extLst>
              <a:ext uri="{FF2B5EF4-FFF2-40B4-BE49-F238E27FC236}">
                <a16:creationId xmlns:a16="http://schemas.microsoft.com/office/drawing/2014/main" xmlns="" id="{27A961A2-7C00-ED4D-B37F-22F9DACEA295}"/>
              </a:ext>
            </a:extLst>
          </p:cNvPr>
          <p:cNvSpPr>
            <a:spLocks noGrp="1"/>
          </p:cNvSpPr>
          <p:nvPr>
            <p:ph type="title"/>
          </p:nvPr>
        </p:nvSpPr>
        <p:spPr>
          <a:xfrm>
            <a:off x="838200" y="678365"/>
            <a:ext cx="10515600" cy="914169"/>
          </a:xfrm>
        </p:spPr>
        <p:txBody>
          <a:bodyPr>
            <a:normAutofit/>
          </a:bodyPr>
          <a:lstStyle/>
          <a:p>
            <a:r>
              <a:rPr lang="en-US" sz="3600" dirty="0">
                <a:hlinkClick r:id="rId3"/>
              </a:rPr>
              <a:t>Link to Testbed 3 Schedule</a:t>
            </a:r>
            <a:endParaRPr lang="en-US" sz="3600" dirty="0"/>
          </a:p>
        </p:txBody>
      </p:sp>
    </p:spTree>
    <p:extLst>
      <p:ext uri="{BB962C8B-B14F-4D97-AF65-F5344CB8AC3E}">
        <p14:creationId xmlns:p14="http://schemas.microsoft.com/office/powerpoint/2010/main" val="1133641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A961A2-7C00-ED4D-B37F-22F9DACEA295}"/>
              </a:ext>
            </a:extLst>
          </p:cNvPr>
          <p:cNvSpPr>
            <a:spLocks noGrp="1"/>
          </p:cNvSpPr>
          <p:nvPr>
            <p:ph type="title"/>
          </p:nvPr>
        </p:nvSpPr>
        <p:spPr>
          <a:xfrm>
            <a:off x="838200" y="678365"/>
            <a:ext cx="10515600" cy="914169"/>
          </a:xfrm>
        </p:spPr>
        <p:txBody>
          <a:bodyPr>
            <a:normAutofit/>
          </a:bodyPr>
          <a:lstStyle/>
          <a:p>
            <a:r>
              <a:rPr lang="en-US" sz="3600" dirty="0">
                <a:hlinkClick r:id="rId2"/>
              </a:rPr>
              <a:t>Link to Testbed 3 Schedule</a:t>
            </a:r>
            <a:endParaRPr lang="en-US" sz="3600" dirty="0"/>
          </a:p>
        </p:txBody>
      </p:sp>
      <p:pic>
        <p:nvPicPr>
          <p:cNvPr id="7" name="Content Placeholder 6" descr="Table, calendar&#10;&#10;Description automatically generated">
            <a:extLst>
              <a:ext uri="{FF2B5EF4-FFF2-40B4-BE49-F238E27FC236}">
                <a16:creationId xmlns:a16="http://schemas.microsoft.com/office/drawing/2014/main" xmlns="" id="{E149206F-DA29-BE4E-8D78-5237620D9A9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1318883"/>
            <a:ext cx="10515600" cy="4942199"/>
          </a:xfrm>
        </p:spPr>
      </p:pic>
    </p:spTree>
    <p:extLst>
      <p:ext uri="{BB962C8B-B14F-4D97-AF65-F5344CB8AC3E}">
        <p14:creationId xmlns:p14="http://schemas.microsoft.com/office/powerpoint/2010/main" val="1327897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A961A2-7C00-ED4D-B37F-22F9DACEA295}"/>
              </a:ext>
            </a:extLst>
          </p:cNvPr>
          <p:cNvSpPr>
            <a:spLocks noGrp="1"/>
          </p:cNvSpPr>
          <p:nvPr>
            <p:ph type="title"/>
          </p:nvPr>
        </p:nvSpPr>
        <p:spPr>
          <a:xfrm>
            <a:off x="838200" y="678365"/>
            <a:ext cx="10515600" cy="914169"/>
          </a:xfrm>
        </p:spPr>
        <p:txBody>
          <a:bodyPr>
            <a:normAutofit/>
          </a:bodyPr>
          <a:lstStyle/>
          <a:p>
            <a:r>
              <a:rPr lang="en-US" sz="3600" dirty="0">
                <a:hlinkClick r:id="rId2"/>
              </a:rPr>
              <a:t>Link to Testbed 3 Schedule</a:t>
            </a:r>
            <a:endParaRPr lang="en-US" sz="3600" dirty="0"/>
          </a:p>
        </p:txBody>
      </p:sp>
      <p:pic>
        <p:nvPicPr>
          <p:cNvPr id="6" name="Content Placeholder 5" descr="Chart&#10;&#10;Description automatically generated">
            <a:extLst>
              <a:ext uri="{FF2B5EF4-FFF2-40B4-BE49-F238E27FC236}">
                <a16:creationId xmlns:a16="http://schemas.microsoft.com/office/drawing/2014/main" xmlns="" id="{CC6B2453-5C32-884B-9805-DE7685CDC3C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199" y="1391443"/>
            <a:ext cx="4169735" cy="5038997"/>
          </a:xfrm>
        </p:spPr>
      </p:pic>
    </p:spTree>
    <p:extLst>
      <p:ext uri="{BB962C8B-B14F-4D97-AF65-F5344CB8AC3E}">
        <p14:creationId xmlns:p14="http://schemas.microsoft.com/office/powerpoint/2010/main" val="2386982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C0A149-B686-B941-8596-5A6287567D63}"/>
              </a:ext>
            </a:extLst>
          </p:cNvPr>
          <p:cNvSpPr>
            <a:spLocks noGrp="1"/>
          </p:cNvSpPr>
          <p:nvPr>
            <p:ph type="title"/>
          </p:nvPr>
        </p:nvSpPr>
        <p:spPr/>
        <p:txBody>
          <a:bodyPr/>
          <a:lstStyle/>
          <a:p>
            <a:r>
              <a:rPr lang="en-US" dirty="0"/>
              <a:t>Useful links</a:t>
            </a:r>
          </a:p>
        </p:txBody>
      </p:sp>
      <p:sp>
        <p:nvSpPr>
          <p:cNvPr id="3" name="Content Placeholder 2">
            <a:extLst>
              <a:ext uri="{FF2B5EF4-FFF2-40B4-BE49-F238E27FC236}">
                <a16:creationId xmlns:a16="http://schemas.microsoft.com/office/drawing/2014/main" xmlns="" id="{1A08BF8B-987E-4D4F-B389-581EDCB05ADC}"/>
              </a:ext>
            </a:extLst>
          </p:cNvPr>
          <p:cNvSpPr>
            <a:spLocks noGrp="1"/>
          </p:cNvSpPr>
          <p:nvPr>
            <p:ph idx="1"/>
          </p:nvPr>
        </p:nvSpPr>
        <p:spPr/>
        <p:txBody>
          <a:bodyPr/>
          <a:lstStyle/>
          <a:p>
            <a:r>
              <a:rPr lang="en-US" dirty="0"/>
              <a:t>This page contains links to forecasting and nowcasting products, documents describing the operating procedures for forecasting and nowcasting during the testbed, and templates to be used.</a:t>
            </a:r>
          </a:p>
          <a:p>
            <a:r>
              <a:rPr lang="en-US" dirty="0">
                <a:hlinkClick r:id="rId2"/>
              </a:rPr>
              <a:t>https://docs.google.com/document/d/1btVhtb04ATcEbS0YJNGLyftCrjdcKubPTWnmqgR4KrA/edit?usp=sharing</a:t>
            </a:r>
            <a:endParaRPr lang="en-US" dirty="0"/>
          </a:p>
          <a:p>
            <a:pPr marL="0" indent="0">
              <a:buNone/>
            </a:pPr>
            <a:endParaRPr lang="en-US" dirty="0"/>
          </a:p>
        </p:txBody>
      </p:sp>
    </p:spTree>
    <p:extLst>
      <p:ext uri="{BB962C8B-B14F-4D97-AF65-F5344CB8AC3E}">
        <p14:creationId xmlns:p14="http://schemas.microsoft.com/office/powerpoint/2010/main" val="7608526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4254A9-BCD4-A049-AD15-08C8C4CD4DA7}"/>
              </a:ext>
            </a:extLst>
          </p:cNvPr>
          <p:cNvSpPr>
            <a:spLocks noGrp="1"/>
          </p:cNvSpPr>
          <p:nvPr>
            <p:ph type="title"/>
          </p:nvPr>
        </p:nvSpPr>
        <p:spPr/>
        <p:txBody>
          <a:bodyPr/>
          <a:lstStyle/>
          <a:p>
            <a:r>
              <a:rPr lang="en-US" dirty="0"/>
              <a:t>Determining Roles</a:t>
            </a:r>
          </a:p>
        </p:txBody>
      </p:sp>
      <p:sp>
        <p:nvSpPr>
          <p:cNvPr id="3" name="Content Placeholder 2">
            <a:extLst>
              <a:ext uri="{FF2B5EF4-FFF2-40B4-BE49-F238E27FC236}">
                <a16:creationId xmlns:a16="http://schemas.microsoft.com/office/drawing/2014/main" xmlns="" id="{CA45677B-B818-7842-8BAE-2E549F42FF0E}"/>
              </a:ext>
            </a:extLst>
          </p:cNvPr>
          <p:cNvSpPr>
            <a:spLocks noGrp="1"/>
          </p:cNvSpPr>
          <p:nvPr>
            <p:ph idx="1"/>
          </p:nvPr>
        </p:nvSpPr>
        <p:spPr/>
        <p:txBody>
          <a:bodyPr>
            <a:normAutofit/>
          </a:bodyPr>
          <a:lstStyle/>
          <a:p>
            <a:r>
              <a:rPr lang="en-GB" dirty="0">
                <a:latin typeface="Calibri" panose="020F0502020204030204" pitchFamily="34" charset="0"/>
                <a:cs typeface="Calibri" panose="020F0502020204030204" pitchFamily="34" charset="0"/>
              </a:rPr>
              <a:t>Synoptic forecasting</a:t>
            </a:r>
          </a:p>
          <a:p>
            <a:r>
              <a:rPr lang="en-GB" dirty="0">
                <a:latin typeface="Calibri" panose="020F0502020204030204" pitchFamily="34" charset="0"/>
                <a:cs typeface="Calibri" panose="020F0502020204030204" pitchFamily="34" charset="0"/>
              </a:rPr>
              <a:t>Nowcasting</a:t>
            </a:r>
          </a:p>
          <a:p>
            <a:r>
              <a:rPr lang="en-GB" dirty="0">
                <a:latin typeface="Calibri" panose="020F0502020204030204" pitchFamily="34" charset="0"/>
                <a:cs typeface="Calibri" panose="020F0502020204030204" pitchFamily="34" charset="0"/>
              </a:rPr>
              <a:t>Forecast verification</a:t>
            </a:r>
          </a:p>
          <a:p>
            <a:r>
              <a:rPr lang="en-GB" dirty="0">
                <a:latin typeface="Calibri" panose="020F0502020204030204" pitchFamily="34" charset="0"/>
                <a:cs typeface="Calibri" panose="020F0502020204030204" pitchFamily="34" charset="0"/>
              </a:rPr>
              <a:t>Nowcasting verification</a:t>
            </a:r>
          </a:p>
          <a:p>
            <a:r>
              <a:rPr lang="en-GB" dirty="0">
                <a:latin typeface="Calibri" panose="020F0502020204030204" pitchFamily="34" charset="0"/>
                <a:cs typeface="Calibri" panose="020F0502020204030204" pitchFamily="34" charset="0"/>
              </a:rPr>
              <a:t>Evaluation with users</a:t>
            </a:r>
          </a:p>
          <a:p>
            <a:r>
              <a:rPr lang="en-GB" dirty="0">
                <a:latin typeface="Calibri" panose="020F0502020204030204" pitchFamily="34" charset="0"/>
                <a:cs typeface="Calibri" panose="020F0502020204030204" pitchFamily="34" charset="0"/>
              </a:rPr>
              <a:t>Scientific Secretary</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26667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4254A9-BCD4-A049-AD15-08C8C4CD4DA7}"/>
              </a:ext>
            </a:extLst>
          </p:cNvPr>
          <p:cNvSpPr>
            <a:spLocks noGrp="1"/>
          </p:cNvSpPr>
          <p:nvPr>
            <p:ph type="title"/>
          </p:nvPr>
        </p:nvSpPr>
        <p:spPr/>
        <p:txBody>
          <a:bodyPr>
            <a:normAutofit fontScale="90000"/>
          </a:bodyPr>
          <a:lstStyle/>
          <a:p>
            <a:r>
              <a:rPr lang="en-US" dirty="0"/>
              <a:t>Determining Roles: Synoptic forecasting</a:t>
            </a:r>
          </a:p>
        </p:txBody>
      </p:sp>
      <p:sp>
        <p:nvSpPr>
          <p:cNvPr id="3" name="Content Placeholder 2">
            <a:extLst>
              <a:ext uri="{FF2B5EF4-FFF2-40B4-BE49-F238E27FC236}">
                <a16:creationId xmlns:a16="http://schemas.microsoft.com/office/drawing/2014/main" xmlns="" id="{CA45677B-B818-7842-8BAE-2E549F42FF0E}"/>
              </a:ext>
            </a:extLst>
          </p:cNvPr>
          <p:cNvSpPr>
            <a:spLocks noGrp="1"/>
          </p:cNvSpPr>
          <p:nvPr>
            <p:ph idx="1"/>
          </p:nvPr>
        </p:nvSpPr>
        <p:spPr/>
        <p:txBody>
          <a:bodyPr>
            <a:normAutofit/>
          </a:bodyPr>
          <a:lstStyle/>
          <a:p>
            <a:pPr marL="0" indent="0">
              <a:buNone/>
            </a:pPr>
            <a:r>
              <a:rPr lang="en-GB" dirty="0"/>
              <a:t>Ideally a small team who will prepare the synoptic forecasts each day and provide a brief to the nowcasting team. If possible, synoptic forecasters should focus their testbed efforts prior to 13:00 UTC. Synoptic forecasters are also responsible for sending ensemble forecast information to users once per day.</a:t>
            </a:r>
            <a:endParaRPr lang="en-GB" dirty="0">
              <a:effectLst/>
            </a:endParaRPr>
          </a:p>
        </p:txBody>
      </p:sp>
    </p:spTree>
    <p:extLst>
      <p:ext uri="{BB962C8B-B14F-4D97-AF65-F5344CB8AC3E}">
        <p14:creationId xmlns:p14="http://schemas.microsoft.com/office/powerpoint/2010/main" val="3764722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4254A9-BCD4-A049-AD15-08C8C4CD4DA7}"/>
              </a:ext>
            </a:extLst>
          </p:cNvPr>
          <p:cNvSpPr>
            <a:spLocks noGrp="1"/>
          </p:cNvSpPr>
          <p:nvPr>
            <p:ph type="title"/>
          </p:nvPr>
        </p:nvSpPr>
        <p:spPr/>
        <p:txBody>
          <a:bodyPr/>
          <a:lstStyle/>
          <a:p>
            <a:r>
              <a:rPr lang="en-US" dirty="0"/>
              <a:t>Determining Roles: Nowcasting</a:t>
            </a:r>
          </a:p>
        </p:txBody>
      </p:sp>
      <p:sp>
        <p:nvSpPr>
          <p:cNvPr id="3" name="Content Placeholder 2">
            <a:extLst>
              <a:ext uri="{FF2B5EF4-FFF2-40B4-BE49-F238E27FC236}">
                <a16:creationId xmlns:a16="http://schemas.microsoft.com/office/drawing/2014/main" xmlns="" id="{CA45677B-B818-7842-8BAE-2E549F42FF0E}"/>
              </a:ext>
            </a:extLst>
          </p:cNvPr>
          <p:cNvSpPr>
            <a:spLocks noGrp="1"/>
          </p:cNvSpPr>
          <p:nvPr>
            <p:ph idx="1"/>
          </p:nvPr>
        </p:nvSpPr>
        <p:spPr/>
        <p:txBody>
          <a:bodyPr>
            <a:normAutofit/>
          </a:bodyPr>
          <a:lstStyle/>
          <a:p>
            <a:pPr marL="0" indent="0">
              <a:buNone/>
            </a:pPr>
            <a:r>
              <a:rPr lang="en-GB" dirty="0"/>
              <a:t>Ideally a small team who will carry out nowcasting each day and send nowcasting products to users every two hours. They will likely focus their efforts later in the day, from 14:00 UTC.</a:t>
            </a:r>
            <a:endParaRPr lang="en-GB" dirty="0">
              <a:effectLst/>
            </a:endParaRPr>
          </a:p>
        </p:txBody>
      </p:sp>
    </p:spTree>
    <p:extLst>
      <p:ext uri="{BB962C8B-B14F-4D97-AF65-F5344CB8AC3E}">
        <p14:creationId xmlns:p14="http://schemas.microsoft.com/office/powerpoint/2010/main" val="41130652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4254A9-BCD4-A049-AD15-08C8C4CD4DA7}"/>
              </a:ext>
            </a:extLst>
          </p:cNvPr>
          <p:cNvSpPr>
            <a:spLocks noGrp="1"/>
          </p:cNvSpPr>
          <p:nvPr>
            <p:ph type="title"/>
          </p:nvPr>
        </p:nvSpPr>
        <p:spPr/>
        <p:txBody>
          <a:bodyPr>
            <a:normAutofit fontScale="90000"/>
          </a:bodyPr>
          <a:lstStyle/>
          <a:p>
            <a:r>
              <a:rPr lang="en-US" dirty="0"/>
              <a:t>Determining Roles: Forecast Verification</a:t>
            </a:r>
          </a:p>
        </p:txBody>
      </p:sp>
      <p:sp>
        <p:nvSpPr>
          <p:cNvPr id="3" name="Content Placeholder 2">
            <a:extLst>
              <a:ext uri="{FF2B5EF4-FFF2-40B4-BE49-F238E27FC236}">
                <a16:creationId xmlns:a16="http://schemas.microsoft.com/office/drawing/2014/main" xmlns="" id="{CA45677B-B818-7842-8BAE-2E549F42FF0E}"/>
              </a:ext>
            </a:extLst>
          </p:cNvPr>
          <p:cNvSpPr>
            <a:spLocks noGrp="1"/>
          </p:cNvSpPr>
          <p:nvPr>
            <p:ph idx="1"/>
          </p:nvPr>
        </p:nvSpPr>
        <p:spPr/>
        <p:txBody>
          <a:bodyPr>
            <a:normAutofit/>
          </a:bodyPr>
          <a:lstStyle/>
          <a:p>
            <a:pPr marL="0" indent="0">
              <a:buNone/>
            </a:pPr>
            <a:r>
              <a:rPr lang="en-GB" dirty="0"/>
              <a:t>This person or people will be carrying out objective, quantitative verification following the methods learned in the Verification Training. The forecast data used in that training will be available on JASMIN in the same format as it was during the training. </a:t>
            </a:r>
            <a:endParaRPr lang="en-GB" dirty="0">
              <a:effectLst/>
            </a:endParaRPr>
          </a:p>
        </p:txBody>
      </p:sp>
    </p:spTree>
    <p:extLst>
      <p:ext uri="{BB962C8B-B14F-4D97-AF65-F5344CB8AC3E}">
        <p14:creationId xmlns:p14="http://schemas.microsoft.com/office/powerpoint/2010/main" val="18005735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4254A9-BCD4-A049-AD15-08C8C4CD4DA7}"/>
              </a:ext>
            </a:extLst>
          </p:cNvPr>
          <p:cNvSpPr>
            <a:spLocks noGrp="1"/>
          </p:cNvSpPr>
          <p:nvPr>
            <p:ph type="title"/>
          </p:nvPr>
        </p:nvSpPr>
        <p:spPr/>
        <p:txBody>
          <a:bodyPr>
            <a:normAutofit fontScale="90000"/>
          </a:bodyPr>
          <a:lstStyle/>
          <a:p>
            <a:r>
              <a:rPr lang="en-US" dirty="0"/>
              <a:t>Determining Roles: Nowcasting Verification</a:t>
            </a:r>
          </a:p>
        </p:txBody>
      </p:sp>
      <p:sp>
        <p:nvSpPr>
          <p:cNvPr id="3" name="Content Placeholder 2">
            <a:extLst>
              <a:ext uri="{FF2B5EF4-FFF2-40B4-BE49-F238E27FC236}">
                <a16:creationId xmlns:a16="http://schemas.microsoft.com/office/drawing/2014/main" xmlns="" id="{CA45677B-B818-7842-8BAE-2E549F42FF0E}"/>
              </a:ext>
            </a:extLst>
          </p:cNvPr>
          <p:cNvSpPr>
            <a:spLocks noGrp="1"/>
          </p:cNvSpPr>
          <p:nvPr>
            <p:ph idx="1"/>
          </p:nvPr>
        </p:nvSpPr>
        <p:spPr/>
        <p:txBody>
          <a:bodyPr>
            <a:normAutofit/>
          </a:bodyPr>
          <a:lstStyle/>
          <a:p>
            <a:pPr marL="0" indent="0">
              <a:buNone/>
            </a:pPr>
            <a:r>
              <a:rPr lang="en-GB" dirty="0"/>
              <a:t>This person or people will fill in a table each day documenting any high impact weather events that occurred the previous day. They will also ensure that any rain gauge or wind observations are saved for later documentation purposes, or they will enter those observations into the table. UK participants will be responsible for filling in the remaining information on this table. This could be done by a person who also does nowcasting, or it could be its own separate role.</a:t>
            </a:r>
            <a:endParaRPr lang="en-GB" dirty="0">
              <a:effectLst/>
            </a:endParaRPr>
          </a:p>
        </p:txBody>
      </p:sp>
    </p:spTree>
    <p:extLst>
      <p:ext uri="{BB962C8B-B14F-4D97-AF65-F5344CB8AC3E}">
        <p14:creationId xmlns:p14="http://schemas.microsoft.com/office/powerpoint/2010/main" val="19697707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4254A9-BCD4-A049-AD15-08C8C4CD4DA7}"/>
              </a:ext>
            </a:extLst>
          </p:cNvPr>
          <p:cNvSpPr>
            <a:spLocks noGrp="1"/>
          </p:cNvSpPr>
          <p:nvPr>
            <p:ph type="title"/>
          </p:nvPr>
        </p:nvSpPr>
        <p:spPr/>
        <p:txBody>
          <a:bodyPr>
            <a:normAutofit fontScale="90000"/>
          </a:bodyPr>
          <a:lstStyle/>
          <a:p>
            <a:r>
              <a:rPr lang="en-US" dirty="0"/>
              <a:t>Determining Roles: Evaluation with users</a:t>
            </a:r>
          </a:p>
        </p:txBody>
      </p:sp>
      <p:sp>
        <p:nvSpPr>
          <p:cNvPr id="3" name="Content Placeholder 2">
            <a:extLst>
              <a:ext uri="{FF2B5EF4-FFF2-40B4-BE49-F238E27FC236}">
                <a16:creationId xmlns:a16="http://schemas.microsoft.com/office/drawing/2014/main" xmlns="" id="{CA45677B-B818-7842-8BAE-2E549F42FF0E}"/>
              </a:ext>
            </a:extLst>
          </p:cNvPr>
          <p:cNvSpPr>
            <a:spLocks noGrp="1"/>
          </p:cNvSpPr>
          <p:nvPr>
            <p:ph idx="1"/>
          </p:nvPr>
        </p:nvSpPr>
        <p:spPr/>
        <p:txBody>
          <a:bodyPr>
            <a:normAutofit/>
          </a:bodyPr>
          <a:lstStyle/>
          <a:p>
            <a:pPr marL="0" indent="0">
              <a:buNone/>
            </a:pPr>
            <a:r>
              <a:rPr lang="en-GB" dirty="0"/>
              <a:t>This person or people will be responsible for requesting regular feedback from users on the forecast products and documenting this feedback and delivering it to Testbed participants, including in the cross-country event on Friday 17 September. The questions to be asked users have been distributed by Victor </a:t>
            </a:r>
            <a:r>
              <a:rPr lang="en-GB" dirty="0" err="1"/>
              <a:t>Indasi</a:t>
            </a:r>
            <a:r>
              <a:rPr lang="en-GB" dirty="0"/>
              <a:t>.</a:t>
            </a:r>
            <a:endParaRPr lang="en-GB" dirty="0">
              <a:effectLst/>
            </a:endParaRPr>
          </a:p>
        </p:txBody>
      </p:sp>
    </p:spTree>
    <p:extLst>
      <p:ext uri="{BB962C8B-B14F-4D97-AF65-F5344CB8AC3E}">
        <p14:creationId xmlns:p14="http://schemas.microsoft.com/office/powerpoint/2010/main" val="37505847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4254A9-BCD4-A049-AD15-08C8C4CD4DA7}"/>
              </a:ext>
            </a:extLst>
          </p:cNvPr>
          <p:cNvSpPr>
            <a:spLocks noGrp="1"/>
          </p:cNvSpPr>
          <p:nvPr>
            <p:ph type="title"/>
          </p:nvPr>
        </p:nvSpPr>
        <p:spPr>
          <a:xfrm>
            <a:off x="838200" y="818938"/>
            <a:ext cx="10515600" cy="914169"/>
          </a:xfrm>
        </p:spPr>
        <p:txBody>
          <a:bodyPr>
            <a:normAutofit fontScale="90000"/>
          </a:bodyPr>
          <a:lstStyle/>
          <a:p>
            <a:r>
              <a:rPr lang="en-US" dirty="0"/>
              <a:t>Determining Roles: Scientific Secretary</a:t>
            </a:r>
          </a:p>
        </p:txBody>
      </p:sp>
      <p:sp>
        <p:nvSpPr>
          <p:cNvPr id="3" name="Content Placeholder 2">
            <a:extLst>
              <a:ext uri="{FF2B5EF4-FFF2-40B4-BE49-F238E27FC236}">
                <a16:creationId xmlns:a16="http://schemas.microsoft.com/office/drawing/2014/main" xmlns="" id="{CA45677B-B818-7842-8BAE-2E549F42FF0E}"/>
              </a:ext>
            </a:extLst>
          </p:cNvPr>
          <p:cNvSpPr>
            <a:spLocks noGrp="1"/>
          </p:cNvSpPr>
          <p:nvPr>
            <p:ph idx="1"/>
          </p:nvPr>
        </p:nvSpPr>
        <p:spPr>
          <a:xfrm>
            <a:off x="838200" y="1733107"/>
            <a:ext cx="10515600" cy="4443856"/>
          </a:xfrm>
        </p:spPr>
        <p:txBody>
          <a:bodyPr>
            <a:normAutofit fontScale="85000" lnSpcReduction="10000"/>
          </a:bodyPr>
          <a:lstStyle/>
          <a:p>
            <a:pPr marL="0" indent="0">
              <a:buNone/>
            </a:pPr>
            <a:r>
              <a:rPr lang="en-GB" dirty="0">
                <a:cs typeface="Calibri" panose="020F0502020204030204" pitchFamily="34" charset="0"/>
              </a:rPr>
              <a:t>This person is responsible for ensuring that the following documents are preserved and uploaded to Redmine each day. If they cannot get a Redmine account the scientific secretary can email the documents to Jennifer each day:</a:t>
            </a:r>
          </a:p>
          <a:p>
            <a:pPr lvl="1" fontAlgn="base"/>
            <a:r>
              <a:rPr lang="en-GB" sz="2600" dirty="0">
                <a:cs typeface="Calibri" panose="020F0502020204030204" pitchFamily="34" charset="0"/>
              </a:rPr>
              <a:t>Synoptic forecast template sheet, filled in.</a:t>
            </a:r>
          </a:p>
          <a:p>
            <a:pPr lvl="1" fontAlgn="base"/>
            <a:r>
              <a:rPr lang="en-GB" sz="2600" dirty="0">
                <a:cs typeface="Calibri" panose="020F0502020204030204" pitchFamily="34" charset="0"/>
              </a:rPr>
              <a:t>All nowcasting products sent to users that day.</a:t>
            </a:r>
          </a:p>
          <a:p>
            <a:pPr lvl="1" fontAlgn="base"/>
            <a:r>
              <a:rPr lang="en-GB" sz="2600" dirty="0">
                <a:cs typeface="Calibri" panose="020F0502020204030204" pitchFamily="34" charset="0"/>
              </a:rPr>
              <a:t>Any forecast verification documents produced that day.</a:t>
            </a:r>
          </a:p>
          <a:p>
            <a:pPr lvl="1" fontAlgn="base"/>
            <a:r>
              <a:rPr lang="en-GB" sz="2600" dirty="0">
                <a:cs typeface="Calibri" panose="020F0502020204030204" pitchFamily="34" charset="0"/>
              </a:rPr>
              <a:t>Nowcasting verification for the previous day.</a:t>
            </a:r>
          </a:p>
          <a:p>
            <a:pPr lvl="1" fontAlgn="base"/>
            <a:r>
              <a:rPr lang="en-GB" sz="2600" dirty="0">
                <a:cs typeface="Calibri" panose="020F0502020204030204" pitchFamily="34" charset="0"/>
              </a:rPr>
              <a:t>Any documentation of evaluation with users for that day.</a:t>
            </a:r>
          </a:p>
          <a:p>
            <a:pPr lvl="1" fontAlgn="base"/>
            <a:r>
              <a:rPr lang="en-GB" sz="2600" dirty="0">
                <a:cs typeface="Calibri" panose="020F0502020204030204" pitchFamily="34" charset="0"/>
              </a:rPr>
              <a:t>Notes of any other important items such as technical problems, significant weather events, changes to operating procedure, etc.</a:t>
            </a:r>
          </a:p>
          <a:p>
            <a:pPr lvl="1" fontAlgn="base"/>
            <a:r>
              <a:rPr lang="en-GB" sz="2600" dirty="0">
                <a:cs typeface="Calibri" panose="020F0502020204030204" pitchFamily="34" charset="0"/>
              </a:rPr>
              <a:t>The names of everyone working on the Testbed that day, and their roles. This and the above can be filled in using the appropriate google form which is linked on the </a:t>
            </a:r>
            <a:r>
              <a:rPr lang="en-GB" sz="2600" u="sng" dirty="0">
                <a:cs typeface="Calibri" panose="020F0502020204030204" pitchFamily="34" charset="0"/>
                <a:hlinkClick r:id="rId2"/>
              </a:rPr>
              <a:t>Useful Links</a:t>
            </a:r>
            <a:r>
              <a:rPr lang="en-GB" sz="2600" dirty="0">
                <a:cs typeface="Calibri" panose="020F0502020204030204" pitchFamily="34" charset="0"/>
              </a:rPr>
              <a:t> document.</a:t>
            </a:r>
          </a:p>
        </p:txBody>
      </p:sp>
    </p:spTree>
    <p:extLst>
      <p:ext uri="{BB962C8B-B14F-4D97-AF65-F5344CB8AC3E}">
        <p14:creationId xmlns:p14="http://schemas.microsoft.com/office/powerpoint/2010/main" val="22816672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0761B8-BD34-9448-9014-E7AFE726C1FD}"/>
              </a:ext>
            </a:extLst>
          </p:cNvPr>
          <p:cNvSpPr>
            <a:spLocks noGrp="1"/>
          </p:cNvSpPr>
          <p:nvPr>
            <p:ph type="title"/>
          </p:nvPr>
        </p:nvSpPr>
        <p:spPr/>
        <p:txBody>
          <a:bodyPr/>
          <a:lstStyle/>
          <a:p>
            <a:r>
              <a:rPr lang="en-US" dirty="0"/>
              <a:t>Training</a:t>
            </a:r>
          </a:p>
        </p:txBody>
      </p:sp>
      <p:sp>
        <p:nvSpPr>
          <p:cNvPr id="3" name="Content Placeholder 2">
            <a:extLst>
              <a:ext uri="{FF2B5EF4-FFF2-40B4-BE49-F238E27FC236}">
                <a16:creationId xmlns:a16="http://schemas.microsoft.com/office/drawing/2014/main" xmlns="" id="{39C23635-D5C4-9C48-AAD8-45012EA2D029}"/>
              </a:ext>
            </a:extLst>
          </p:cNvPr>
          <p:cNvSpPr>
            <a:spLocks noGrp="1"/>
          </p:cNvSpPr>
          <p:nvPr>
            <p:ph idx="1"/>
          </p:nvPr>
        </p:nvSpPr>
        <p:spPr/>
        <p:txBody>
          <a:bodyPr/>
          <a:lstStyle/>
          <a:p>
            <a:pPr marL="0" indent="0">
              <a:buNone/>
            </a:pPr>
            <a:r>
              <a:rPr lang="en-US" dirty="0"/>
              <a:t>Training today will cover the following:</a:t>
            </a:r>
          </a:p>
          <a:p>
            <a:pPr lvl="1"/>
            <a:r>
              <a:rPr lang="en-US" dirty="0"/>
              <a:t>Ensembles (if not already done last week)</a:t>
            </a:r>
          </a:p>
          <a:p>
            <a:pPr lvl="1"/>
            <a:r>
              <a:rPr lang="en-US" dirty="0"/>
              <a:t>Synoptic forecasting standard operating procedure (SOP) to be followed during the testbed.</a:t>
            </a:r>
          </a:p>
          <a:p>
            <a:pPr lvl="1"/>
            <a:r>
              <a:rPr lang="en-US" dirty="0"/>
              <a:t>Filling in the synoptic forecast daily template.</a:t>
            </a:r>
          </a:p>
          <a:p>
            <a:pPr lvl="1"/>
            <a:r>
              <a:rPr lang="en-US" dirty="0"/>
              <a:t>Nowcasting training </a:t>
            </a:r>
          </a:p>
          <a:p>
            <a:pPr lvl="1"/>
            <a:r>
              <a:rPr lang="en-US" dirty="0"/>
              <a:t>Nowcasting SOP to be followed during the testbed.</a:t>
            </a:r>
          </a:p>
          <a:p>
            <a:pPr lvl="1"/>
            <a:r>
              <a:rPr lang="en-US" dirty="0"/>
              <a:t>Filling in the nowcasting template, which will be done every two hours during the daily nowcasting period.</a:t>
            </a:r>
          </a:p>
        </p:txBody>
      </p:sp>
    </p:spTree>
    <p:extLst>
      <p:ext uri="{BB962C8B-B14F-4D97-AF65-F5344CB8AC3E}">
        <p14:creationId xmlns:p14="http://schemas.microsoft.com/office/powerpoint/2010/main" val="611869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C8DA56-258B-DC4D-B4F2-ABDB2EC8F84A}"/>
              </a:ext>
            </a:extLst>
          </p:cNvPr>
          <p:cNvSpPr>
            <a:spLocks noGrp="1"/>
          </p:cNvSpPr>
          <p:nvPr>
            <p:ph type="title"/>
          </p:nvPr>
        </p:nvSpPr>
        <p:spPr/>
        <p:txBody>
          <a:bodyPr/>
          <a:lstStyle/>
          <a:p>
            <a:r>
              <a:rPr lang="en-US" dirty="0"/>
              <a:t>Daily Communications</a:t>
            </a:r>
          </a:p>
        </p:txBody>
      </p:sp>
      <p:sp>
        <p:nvSpPr>
          <p:cNvPr id="3" name="Content Placeholder 2">
            <a:extLst>
              <a:ext uri="{FF2B5EF4-FFF2-40B4-BE49-F238E27FC236}">
                <a16:creationId xmlns:a16="http://schemas.microsoft.com/office/drawing/2014/main" xmlns="" id="{EA1ADAE0-83DD-EB42-8298-E279ED70DE9D}"/>
              </a:ext>
            </a:extLst>
          </p:cNvPr>
          <p:cNvSpPr>
            <a:spLocks noGrp="1"/>
          </p:cNvSpPr>
          <p:nvPr>
            <p:ph idx="1"/>
          </p:nvPr>
        </p:nvSpPr>
        <p:spPr>
          <a:xfrm>
            <a:off x="838200" y="1922145"/>
            <a:ext cx="10515600" cy="3411856"/>
          </a:xfrm>
        </p:spPr>
        <p:txBody>
          <a:bodyPr>
            <a:normAutofit/>
          </a:bodyPr>
          <a:lstStyle/>
          <a:p>
            <a:r>
              <a:rPr lang="en-US" dirty="0"/>
              <a:t>Daily zoom meeting at 13:00 UTC</a:t>
            </a:r>
          </a:p>
          <a:p>
            <a:pPr lvl="1"/>
            <a:r>
              <a:rPr lang="en-US" dirty="0"/>
              <a:t>Very short (about 5 minutes each) weather brief from each country, starting with a regional brief from ACMAD.</a:t>
            </a:r>
          </a:p>
          <a:p>
            <a:pPr lvl="1"/>
            <a:r>
              <a:rPr lang="en-US" dirty="0"/>
              <a:t>Very short report from each country on how things are going, including:</a:t>
            </a:r>
          </a:p>
          <a:p>
            <a:pPr lvl="2"/>
            <a:r>
              <a:rPr lang="en-US" dirty="0"/>
              <a:t>Any feedback from users.</a:t>
            </a:r>
          </a:p>
          <a:p>
            <a:pPr lvl="2"/>
            <a:r>
              <a:rPr lang="en-US" dirty="0"/>
              <a:t>Any technical or logistic challenges.</a:t>
            </a:r>
          </a:p>
          <a:p>
            <a:pPr lvl="2"/>
            <a:r>
              <a:rPr lang="en-US" dirty="0"/>
              <a:t>Any issues with SOPs.</a:t>
            </a:r>
          </a:p>
        </p:txBody>
      </p:sp>
    </p:spTree>
    <p:extLst>
      <p:ext uri="{BB962C8B-B14F-4D97-AF65-F5344CB8AC3E}">
        <p14:creationId xmlns:p14="http://schemas.microsoft.com/office/powerpoint/2010/main" val="36954463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C8DA56-258B-DC4D-B4F2-ABDB2EC8F84A}"/>
              </a:ext>
            </a:extLst>
          </p:cNvPr>
          <p:cNvSpPr>
            <a:spLocks noGrp="1"/>
          </p:cNvSpPr>
          <p:nvPr>
            <p:ph type="title"/>
          </p:nvPr>
        </p:nvSpPr>
        <p:spPr/>
        <p:txBody>
          <a:bodyPr/>
          <a:lstStyle/>
          <a:p>
            <a:r>
              <a:rPr lang="en-US" dirty="0"/>
              <a:t>Daily Communications</a:t>
            </a:r>
          </a:p>
        </p:txBody>
      </p:sp>
      <p:sp>
        <p:nvSpPr>
          <p:cNvPr id="3" name="Content Placeholder 2">
            <a:extLst>
              <a:ext uri="{FF2B5EF4-FFF2-40B4-BE49-F238E27FC236}">
                <a16:creationId xmlns:a16="http://schemas.microsoft.com/office/drawing/2014/main" xmlns="" id="{EA1ADAE0-83DD-EB42-8298-E279ED70DE9D}"/>
              </a:ext>
            </a:extLst>
          </p:cNvPr>
          <p:cNvSpPr>
            <a:spLocks noGrp="1"/>
          </p:cNvSpPr>
          <p:nvPr>
            <p:ph idx="1"/>
          </p:nvPr>
        </p:nvSpPr>
        <p:spPr>
          <a:xfrm>
            <a:off x="838200" y="1922145"/>
            <a:ext cx="10515600" cy="3411856"/>
          </a:xfrm>
        </p:spPr>
        <p:txBody>
          <a:bodyPr>
            <a:normAutofit/>
          </a:bodyPr>
          <a:lstStyle/>
          <a:p>
            <a:r>
              <a:rPr lang="en-US" dirty="0"/>
              <a:t>Zoom drop-in call open 09:00 UTC to 18:00 UTC</a:t>
            </a:r>
          </a:p>
          <a:p>
            <a:pPr lvl="1"/>
            <a:r>
              <a:rPr lang="en-US" dirty="0"/>
              <a:t>One person from each Testbed location should keep this call open and </a:t>
            </a:r>
            <a:r>
              <a:rPr lang="en-US" b="1" dirty="0"/>
              <a:t>muted</a:t>
            </a:r>
            <a:r>
              <a:rPr lang="en-US" dirty="0"/>
              <a:t>. They do not need to monitor the call but keep it open and in hearing distance.</a:t>
            </a:r>
          </a:p>
          <a:p>
            <a:pPr lvl="1"/>
            <a:r>
              <a:rPr lang="en-US" dirty="0"/>
              <a:t>If someone wishes to speak to someone at another Testbed location, they can join the zoom call and shout for them – hopefully someone will hear and come!</a:t>
            </a:r>
          </a:p>
          <a:p>
            <a:pPr lvl="1"/>
            <a:r>
              <a:rPr lang="en-US" dirty="0"/>
              <a:t>The discussion can occur in a breakout room so as not to distract others who have the call open.</a:t>
            </a:r>
          </a:p>
        </p:txBody>
      </p:sp>
    </p:spTree>
    <p:extLst>
      <p:ext uri="{BB962C8B-B14F-4D97-AF65-F5344CB8AC3E}">
        <p14:creationId xmlns:p14="http://schemas.microsoft.com/office/powerpoint/2010/main" val="17654725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C8DA56-258B-DC4D-B4F2-ABDB2EC8F84A}"/>
              </a:ext>
            </a:extLst>
          </p:cNvPr>
          <p:cNvSpPr>
            <a:spLocks noGrp="1"/>
          </p:cNvSpPr>
          <p:nvPr>
            <p:ph type="title"/>
          </p:nvPr>
        </p:nvSpPr>
        <p:spPr/>
        <p:txBody>
          <a:bodyPr/>
          <a:lstStyle/>
          <a:p>
            <a:r>
              <a:rPr lang="en-US" dirty="0"/>
              <a:t>Daily Communications</a:t>
            </a:r>
          </a:p>
        </p:txBody>
      </p:sp>
      <p:sp>
        <p:nvSpPr>
          <p:cNvPr id="3" name="Content Placeholder 2">
            <a:extLst>
              <a:ext uri="{FF2B5EF4-FFF2-40B4-BE49-F238E27FC236}">
                <a16:creationId xmlns:a16="http://schemas.microsoft.com/office/drawing/2014/main" xmlns="" id="{EA1ADAE0-83DD-EB42-8298-E279ED70DE9D}"/>
              </a:ext>
            </a:extLst>
          </p:cNvPr>
          <p:cNvSpPr>
            <a:spLocks noGrp="1"/>
          </p:cNvSpPr>
          <p:nvPr>
            <p:ph idx="1"/>
          </p:nvPr>
        </p:nvSpPr>
        <p:spPr>
          <a:xfrm>
            <a:off x="838200" y="1743739"/>
            <a:ext cx="10515600" cy="4752753"/>
          </a:xfrm>
        </p:spPr>
        <p:txBody>
          <a:bodyPr>
            <a:normAutofit fontScale="92500" lnSpcReduction="20000"/>
          </a:bodyPr>
          <a:lstStyle/>
          <a:p>
            <a:r>
              <a:rPr lang="en-US" dirty="0"/>
              <a:t>Daily zoom meeting at 13:00 UTC</a:t>
            </a:r>
          </a:p>
          <a:p>
            <a:pPr lvl="1"/>
            <a:r>
              <a:rPr lang="en-US" dirty="0"/>
              <a:t>Very short weather brief from each country.</a:t>
            </a:r>
          </a:p>
          <a:p>
            <a:pPr lvl="1"/>
            <a:r>
              <a:rPr lang="en-US" dirty="0"/>
              <a:t>Very short report from each country on how things are going, including:</a:t>
            </a:r>
          </a:p>
          <a:p>
            <a:pPr lvl="2"/>
            <a:r>
              <a:rPr lang="en-US" dirty="0"/>
              <a:t>Any feedback from users.</a:t>
            </a:r>
          </a:p>
          <a:p>
            <a:pPr lvl="2"/>
            <a:r>
              <a:rPr lang="en-US" dirty="0"/>
              <a:t>Any technical or logistic challenges.</a:t>
            </a:r>
          </a:p>
          <a:p>
            <a:pPr lvl="2"/>
            <a:r>
              <a:rPr lang="en-US" dirty="0"/>
              <a:t>Any issues with SOPs.</a:t>
            </a:r>
          </a:p>
          <a:p>
            <a:r>
              <a:rPr lang="en-US" dirty="0"/>
              <a:t>Zoom drop-in call open 09:00 UTC to 18:00 UTC</a:t>
            </a:r>
          </a:p>
          <a:p>
            <a:pPr lvl="1"/>
            <a:r>
              <a:rPr lang="en-US" dirty="0"/>
              <a:t>One person from each Testbed location should keep this call open and </a:t>
            </a:r>
            <a:r>
              <a:rPr lang="en-US" b="1" dirty="0"/>
              <a:t>muted</a:t>
            </a:r>
            <a:r>
              <a:rPr lang="en-US" dirty="0"/>
              <a:t>. They do not need to monitor the call but keep it open and in hearing distance.</a:t>
            </a:r>
          </a:p>
          <a:p>
            <a:pPr lvl="1"/>
            <a:r>
              <a:rPr lang="en-US" dirty="0"/>
              <a:t>If someone wishes to speak to someone at another Testbed location, they can join the zoom call and shout for them – hopefully someone will hear and come!</a:t>
            </a:r>
          </a:p>
          <a:p>
            <a:pPr lvl="1"/>
            <a:r>
              <a:rPr lang="en-US" dirty="0"/>
              <a:t>The discussion can occur in a breakout room so as not to distract others who have the call open.</a:t>
            </a:r>
          </a:p>
        </p:txBody>
      </p:sp>
      <p:pic>
        <p:nvPicPr>
          <p:cNvPr id="5" name="Picture 4" descr="A screenshot of a computer&#10;&#10;Description automatically generated">
            <a:extLst>
              <a:ext uri="{FF2B5EF4-FFF2-40B4-BE49-F238E27FC236}">
                <a16:creationId xmlns:a16="http://schemas.microsoft.com/office/drawing/2014/main" xmlns="" id="{4E361536-270B-3643-B3C5-3A9C1A6146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 y="0"/>
            <a:ext cx="10972800" cy="6858000"/>
          </a:xfrm>
          <a:prstGeom prst="rect">
            <a:avLst/>
          </a:prstGeom>
        </p:spPr>
      </p:pic>
      <p:cxnSp>
        <p:nvCxnSpPr>
          <p:cNvPr id="7" name="Straight Arrow Connector 6">
            <a:extLst>
              <a:ext uri="{FF2B5EF4-FFF2-40B4-BE49-F238E27FC236}">
                <a16:creationId xmlns:a16="http://schemas.microsoft.com/office/drawing/2014/main" xmlns="" id="{0379FF72-7D59-E145-B9F5-9C54786BB255}"/>
              </a:ext>
            </a:extLst>
          </p:cNvPr>
          <p:cNvCxnSpPr/>
          <p:nvPr/>
        </p:nvCxnSpPr>
        <p:spPr>
          <a:xfrm>
            <a:off x="7464056" y="4369981"/>
            <a:ext cx="404037" cy="2030819"/>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55829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C8DA56-258B-DC4D-B4F2-ABDB2EC8F84A}"/>
              </a:ext>
            </a:extLst>
          </p:cNvPr>
          <p:cNvSpPr>
            <a:spLocks noGrp="1"/>
          </p:cNvSpPr>
          <p:nvPr>
            <p:ph type="title"/>
          </p:nvPr>
        </p:nvSpPr>
        <p:spPr/>
        <p:txBody>
          <a:bodyPr/>
          <a:lstStyle/>
          <a:p>
            <a:r>
              <a:rPr lang="en-US" dirty="0"/>
              <a:t>Daily Communications</a:t>
            </a:r>
          </a:p>
        </p:txBody>
      </p:sp>
      <p:sp>
        <p:nvSpPr>
          <p:cNvPr id="3" name="Content Placeholder 2">
            <a:extLst>
              <a:ext uri="{FF2B5EF4-FFF2-40B4-BE49-F238E27FC236}">
                <a16:creationId xmlns:a16="http://schemas.microsoft.com/office/drawing/2014/main" xmlns="" id="{EA1ADAE0-83DD-EB42-8298-E279ED70DE9D}"/>
              </a:ext>
            </a:extLst>
          </p:cNvPr>
          <p:cNvSpPr>
            <a:spLocks noGrp="1"/>
          </p:cNvSpPr>
          <p:nvPr>
            <p:ph idx="1"/>
          </p:nvPr>
        </p:nvSpPr>
        <p:spPr>
          <a:xfrm>
            <a:off x="838200" y="1743739"/>
            <a:ext cx="10515600" cy="4752753"/>
          </a:xfrm>
        </p:spPr>
        <p:txBody>
          <a:bodyPr>
            <a:normAutofit fontScale="92500" lnSpcReduction="20000"/>
          </a:bodyPr>
          <a:lstStyle/>
          <a:p>
            <a:r>
              <a:rPr lang="en-US" dirty="0"/>
              <a:t>Daily zoom meeting at 13:00 UTC</a:t>
            </a:r>
          </a:p>
          <a:p>
            <a:pPr lvl="1"/>
            <a:r>
              <a:rPr lang="en-US" dirty="0"/>
              <a:t>Very short weather brief from each country.</a:t>
            </a:r>
          </a:p>
          <a:p>
            <a:pPr lvl="1"/>
            <a:r>
              <a:rPr lang="en-US" dirty="0"/>
              <a:t>Very short report from each country on how things are going, including:</a:t>
            </a:r>
          </a:p>
          <a:p>
            <a:pPr lvl="2"/>
            <a:r>
              <a:rPr lang="en-US" dirty="0"/>
              <a:t>Any feedback from users.</a:t>
            </a:r>
          </a:p>
          <a:p>
            <a:pPr lvl="2"/>
            <a:r>
              <a:rPr lang="en-US" dirty="0"/>
              <a:t>Any technical or logistic challenges.</a:t>
            </a:r>
          </a:p>
          <a:p>
            <a:pPr lvl="2"/>
            <a:r>
              <a:rPr lang="en-US" dirty="0"/>
              <a:t>Any issues with SOPs.</a:t>
            </a:r>
          </a:p>
          <a:p>
            <a:r>
              <a:rPr lang="en-US" dirty="0"/>
              <a:t>Zoom drop-in call open 09:00 UTC to 18:00 UTC</a:t>
            </a:r>
          </a:p>
          <a:p>
            <a:pPr lvl="1"/>
            <a:r>
              <a:rPr lang="en-US" dirty="0"/>
              <a:t>One person from each Testbed location should keep this call open and </a:t>
            </a:r>
            <a:r>
              <a:rPr lang="en-US" b="1" dirty="0"/>
              <a:t>muted</a:t>
            </a:r>
            <a:r>
              <a:rPr lang="en-US" dirty="0"/>
              <a:t>. They do not need to monitor the call but keep it open and in hearing distance.</a:t>
            </a:r>
          </a:p>
          <a:p>
            <a:pPr lvl="1"/>
            <a:r>
              <a:rPr lang="en-US" dirty="0"/>
              <a:t>If someone wishes to speak to someone at another Testbed location, they can join the zoom call and shout for them – hopefully someone will hear and come!</a:t>
            </a:r>
          </a:p>
          <a:p>
            <a:pPr lvl="1"/>
            <a:r>
              <a:rPr lang="en-US" dirty="0"/>
              <a:t>The discussion can occur in a breakout room so as not to distract others who have the call open.</a:t>
            </a:r>
          </a:p>
        </p:txBody>
      </p:sp>
      <p:pic>
        <p:nvPicPr>
          <p:cNvPr id="6" name="Picture 5" descr="A screenshot of a computer&#10;&#10;Description automatically generated">
            <a:extLst>
              <a:ext uri="{FF2B5EF4-FFF2-40B4-BE49-F238E27FC236}">
                <a16:creationId xmlns:a16="http://schemas.microsoft.com/office/drawing/2014/main" xmlns="" id="{CF8BC4D2-C4F2-0646-907B-A58BF12BA1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 y="0"/>
            <a:ext cx="10972800" cy="6858000"/>
          </a:xfrm>
          <a:prstGeom prst="rect">
            <a:avLst/>
          </a:prstGeom>
        </p:spPr>
      </p:pic>
      <p:cxnSp>
        <p:nvCxnSpPr>
          <p:cNvPr id="8" name="Straight Arrow Connector 7">
            <a:extLst>
              <a:ext uri="{FF2B5EF4-FFF2-40B4-BE49-F238E27FC236}">
                <a16:creationId xmlns:a16="http://schemas.microsoft.com/office/drawing/2014/main" xmlns="" id="{306773AA-6F3F-7A49-B551-B31494E736C2}"/>
              </a:ext>
            </a:extLst>
          </p:cNvPr>
          <p:cNvCxnSpPr>
            <a:cxnSpLocks/>
          </p:cNvCxnSpPr>
          <p:nvPr/>
        </p:nvCxnSpPr>
        <p:spPr>
          <a:xfrm flipH="1" flipV="1">
            <a:off x="7634178" y="1626781"/>
            <a:ext cx="1350334" cy="1456661"/>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08816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C8DA56-258B-DC4D-B4F2-ABDB2EC8F84A}"/>
              </a:ext>
            </a:extLst>
          </p:cNvPr>
          <p:cNvSpPr>
            <a:spLocks noGrp="1"/>
          </p:cNvSpPr>
          <p:nvPr>
            <p:ph type="title"/>
          </p:nvPr>
        </p:nvSpPr>
        <p:spPr/>
        <p:txBody>
          <a:bodyPr/>
          <a:lstStyle/>
          <a:p>
            <a:r>
              <a:rPr lang="en-US" dirty="0"/>
              <a:t>Daily Communications</a:t>
            </a:r>
          </a:p>
        </p:txBody>
      </p:sp>
      <p:sp>
        <p:nvSpPr>
          <p:cNvPr id="3" name="Content Placeholder 2">
            <a:extLst>
              <a:ext uri="{FF2B5EF4-FFF2-40B4-BE49-F238E27FC236}">
                <a16:creationId xmlns:a16="http://schemas.microsoft.com/office/drawing/2014/main" xmlns="" id="{EA1ADAE0-83DD-EB42-8298-E279ED70DE9D}"/>
              </a:ext>
            </a:extLst>
          </p:cNvPr>
          <p:cNvSpPr>
            <a:spLocks noGrp="1"/>
          </p:cNvSpPr>
          <p:nvPr>
            <p:ph idx="1"/>
          </p:nvPr>
        </p:nvSpPr>
        <p:spPr>
          <a:xfrm>
            <a:off x="838200" y="1743739"/>
            <a:ext cx="10515600" cy="4752753"/>
          </a:xfrm>
        </p:spPr>
        <p:txBody>
          <a:bodyPr>
            <a:normAutofit fontScale="92500" lnSpcReduction="20000"/>
          </a:bodyPr>
          <a:lstStyle/>
          <a:p>
            <a:r>
              <a:rPr lang="en-US" dirty="0"/>
              <a:t>Daily zoom meeting at 13:00 UTC</a:t>
            </a:r>
          </a:p>
          <a:p>
            <a:pPr lvl="1"/>
            <a:r>
              <a:rPr lang="en-US" dirty="0"/>
              <a:t>Very short weather brief from each country.</a:t>
            </a:r>
          </a:p>
          <a:p>
            <a:pPr lvl="1"/>
            <a:r>
              <a:rPr lang="en-US" dirty="0"/>
              <a:t>Very short report from each country on how things are going, including:</a:t>
            </a:r>
          </a:p>
          <a:p>
            <a:pPr lvl="2"/>
            <a:r>
              <a:rPr lang="en-US" dirty="0"/>
              <a:t>Any feedback from users.</a:t>
            </a:r>
          </a:p>
          <a:p>
            <a:pPr lvl="2"/>
            <a:r>
              <a:rPr lang="en-US" dirty="0"/>
              <a:t>Any technical or logistic challenges.</a:t>
            </a:r>
          </a:p>
          <a:p>
            <a:pPr lvl="2"/>
            <a:r>
              <a:rPr lang="en-US" dirty="0"/>
              <a:t>Any issues with SOPs.</a:t>
            </a:r>
          </a:p>
          <a:p>
            <a:r>
              <a:rPr lang="en-US" dirty="0"/>
              <a:t>Zoom drop-in call open 09:00 UTC to 18:00 UTC</a:t>
            </a:r>
          </a:p>
          <a:p>
            <a:pPr lvl="1"/>
            <a:r>
              <a:rPr lang="en-US" dirty="0"/>
              <a:t>One person from each Testbed location should keep this call open and </a:t>
            </a:r>
            <a:r>
              <a:rPr lang="en-US" b="1" dirty="0"/>
              <a:t>muted</a:t>
            </a:r>
            <a:r>
              <a:rPr lang="en-US" dirty="0"/>
              <a:t>. They do not need to monitor the call but keep it open and in hearing distance.</a:t>
            </a:r>
          </a:p>
          <a:p>
            <a:pPr lvl="1"/>
            <a:r>
              <a:rPr lang="en-US" dirty="0"/>
              <a:t>If someone wishes to speak to someone at another Testbed location, they can join the zoom call and shout for them – hopefully someone will hear and come!</a:t>
            </a:r>
          </a:p>
          <a:p>
            <a:pPr lvl="1"/>
            <a:r>
              <a:rPr lang="en-US" dirty="0"/>
              <a:t>The discussion can occur in a breakout room so as not to distract others who have the call open.</a:t>
            </a:r>
          </a:p>
        </p:txBody>
      </p:sp>
      <p:pic>
        <p:nvPicPr>
          <p:cNvPr id="5" name="Picture 4" descr="Graphical user interface, application&#10;&#10;Description automatically generated">
            <a:extLst>
              <a:ext uri="{FF2B5EF4-FFF2-40B4-BE49-F238E27FC236}">
                <a16:creationId xmlns:a16="http://schemas.microsoft.com/office/drawing/2014/main" xmlns="" id="{CD9265F9-AC8A-F94D-A91C-56C09EB4EDA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 y="0"/>
            <a:ext cx="10972800" cy="6858000"/>
          </a:xfrm>
          <a:prstGeom prst="rect">
            <a:avLst/>
          </a:prstGeom>
        </p:spPr>
      </p:pic>
      <p:cxnSp>
        <p:nvCxnSpPr>
          <p:cNvPr id="8" name="Straight Arrow Connector 7">
            <a:extLst>
              <a:ext uri="{FF2B5EF4-FFF2-40B4-BE49-F238E27FC236}">
                <a16:creationId xmlns:a16="http://schemas.microsoft.com/office/drawing/2014/main" xmlns="" id="{306773AA-6F3F-7A49-B551-B31494E736C2}"/>
              </a:ext>
            </a:extLst>
          </p:cNvPr>
          <p:cNvCxnSpPr>
            <a:cxnSpLocks/>
          </p:cNvCxnSpPr>
          <p:nvPr/>
        </p:nvCxnSpPr>
        <p:spPr>
          <a:xfrm>
            <a:off x="7474689" y="4678326"/>
            <a:ext cx="2349795" cy="1509823"/>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4931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E00913-0046-CD40-85CB-BD584C33C69B}"/>
              </a:ext>
            </a:extLst>
          </p:cNvPr>
          <p:cNvSpPr>
            <a:spLocks noGrp="1"/>
          </p:cNvSpPr>
          <p:nvPr>
            <p:ph type="title"/>
          </p:nvPr>
        </p:nvSpPr>
        <p:spPr/>
        <p:txBody>
          <a:bodyPr/>
          <a:lstStyle/>
          <a:p>
            <a:r>
              <a:rPr lang="en-US" dirty="0"/>
              <a:t>In-country testbed tasks</a:t>
            </a:r>
          </a:p>
        </p:txBody>
      </p:sp>
      <p:sp>
        <p:nvSpPr>
          <p:cNvPr id="3" name="Content Placeholder 2">
            <a:extLst>
              <a:ext uri="{FF2B5EF4-FFF2-40B4-BE49-F238E27FC236}">
                <a16:creationId xmlns:a16="http://schemas.microsoft.com/office/drawing/2014/main" xmlns="" id="{14CB4AD3-6522-314D-84D7-7F642BC6ABB2}"/>
              </a:ext>
            </a:extLst>
          </p:cNvPr>
          <p:cNvSpPr>
            <a:spLocks noGrp="1"/>
          </p:cNvSpPr>
          <p:nvPr>
            <p:ph idx="1"/>
          </p:nvPr>
        </p:nvSpPr>
        <p:spPr>
          <a:xfrm>
            <a:off x="838200" y="1807535"/>
            <a:ext cx="10515600" cy="4369428"/>
          </a:xfrm>
        </p:spPr>
        <p:txBody>
          <a:bodyPr>
            <a:normAutofit fontScale="70000" lnSpcReduction="20000"/>
          </a:bodyPr>
          <a:lstStyle/>
          <a:p>
            <a:r>
              <a:rPr lang="en-US" dirty="0"/>
              <a:t>Carry out synoptic and high-impact weather forecasting using the synoptic SOPs, including filling in the templates. Deliver ensemble products to users once per day.</a:t>
            </a:r>
          </a:p>
          <a:p>
            <a:r>
              <a:rPr lang="en-US" dirty="0"/>
              <a:t>Carry out daily nowcasting following the nowcasting SOP, delivering nowcast products to users every two hours for the duration of the nowcasting time period each day.</a:t>
            </a:r>
          </a:p>
          <a:p>
            <a:r>
              <a:rPr lang="en-US" dirty="0"/>
              <a:t>Carry out objective verification of forecasts using methods learned in Verification Workshop.</a:t>
            </a:r>
          </a:p>
          <a:p>
            <a:r>
              <a:rPr lang="en-US" dirty="0"/>
              <a:t>Carry out subjective evaluation of nowcasts with users.</a:t>
            </a:r>
          </a:p>
          <a:p>
            <a:r>
              <a:rPr lang="en-US" dirty="0"/>
              <a:t>Each day, enter information from previous day’s storms into the nowcasting verification sheet. Information required is synoptic station observations during the storm, if available, and any information on storm impacts. Friday’s storms will be entered on Monday. </a:t>
            </a:r>
          </a:p>
          <a:p>
            <a:r>
              <a:rPr lang="en-US" dirty="0"/>
              <a:t>Ensure that required documents are uploaded to Redmine (or emailed to Jennifer as a last resort only if a Redmine account cannot be obtained).</a:t>
            </a:r>
          </a:p>
        </p:txBody>
      </p:sp>
    </p:spTree>
    <p:extLst>
      <p:ext uri="{BB962C8B-B14F-4D97-AF65-F5344CB8AC3E}">
        <p14:creationId xmlns:p14="http://schemas.microsoft.com/office/powerpoint/2010/main" val="15675808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EB25A4-55B4-D142-9086-5A2661C88D78}"/>
              </a:ext>
            </a:extLst>
          </p:cNvPr>
          <p:cNvSpPr>
            <a:spLocks noGrp="1"/>
          </p:cNvSpPr>
          <p:nvPr>
            <p:ph type="title"/>
          </p:nvPr>
        </p:nvSpPr>
        <p:spPr/>
        <p:txBody>
          <a:bodyPr/>
          <a:lstStyle/>
          <a:p>
            <a:r>
              <a:rPr lang="en-US" dirty="0"/>
              <a:t>UK Testbed tasks</a:t>
            </a:r>
          </a:p>
        </p:txBody>
      </p:sp>
      <p:sp>
        <p:nvSpPr>
          <p:cNvPr id="3" name="Content Placeholder 2">
            <a:extLst>
              <a:ext uri="{FF2B5EF4-FFF2-40B4-BE49-F238E27FC236}">
                <a16:creationId xmlns:a16="http://schemas.microsoft.com/office/drawing/2014/main" xmlns="" id="{2A5F3FB6-ACE8-1147-B12D-3334489C0FD3}"/>
              </a:ext>
            </a:extLst>
          </p:cNvPr>
          <p:cNvSpPr>
            <a:spLocks noGrp="1"/>
          </p:cNvSpPr>
          <p:nvPr>
            <p:ph idx="1"/>
          </p:nvPr>
        </p:nvSpPr>
        <p:spPr>
          <a:xfrm>
            <a:off x="838200" y="1922144"/>
            <a:ext cx="10515600" cy="4254819"/>
          </a:xfrm>
        </p:spPr>
        <p:txBody>
          <a:bodyPr/>
          <a:lstStyle/>
          <a:p>
            <a:r>
              <a:rPr lang="en-US" dirty="0"/>
              <a:t>Provide support/mentorship as needed for forecast verification, nowcast verification, and following synoptic and nowcasting templates.</a:t>
            </a:r>
          </a:p>
          <a:p>
            <a:r>
              <a:rPr lang="en-US" dirty="0"/>
              <a:t>Document storms that occur overnight so that a full record is kept.</a:t>
            </a:r>
          </a:p>
          <a:p>
            <a:r>
              <a:rPr lang="en-US" dirty="0"/>
              <a:t>Add NWCSAF information to nowcast evaluation sheet and add the nowcasts that were issued for that day.</a:t>
            </a:r>
          </a:p>
          <a:p>
            <a:r>
              <a:rPr lang="en-US" dirty="0"/>
              <a:t>Support and maintain the various web portals and running and processing of forecasts and ensembles.</a:t>
            </a:r>
          </a:p>
          <a:p>
            <a:pPr marL="0" indent="0">
              <a:buNone/>
            </a:pPr>
            <a:endParaRPr lang="en-US" dirty="0"/>
          </a:p>
        </p:txBody>
      </p:sp>
    </p:spTree>
    <p:extLst>
      <p:ext uri="{BB962C8B-B14F-4D97-AF65-F5344CB8AC3E}">
        <p14:creationId xmlns:p14="http://schemas.microsoft.com/office/powerpoint/2010/main" val="11838088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B91272-C4D1-C042-B125-F4149B0127B2}"/>
              </a:ext>
            </a:extLst>
          </p:cNvPr>
          <p:cNvSpPr>
            <a:spLocks noGrp="1"/>
          </p:cNvSpPr>
          <p:nvPr>
            <p:ph type="title"/>
          </p:nvPr>
        </p:nvSpPr>
        <p:spPr/>
        <p:txBody>
          <a:bodyPr/>
          <a:lstStyle/>
          <a:p>
            <a:r>
              <a:rPr lang="en-US" dirty="0"/>
              <a:t>Mid-point meeting</a:t>
            </a:r>
          </a:p>
        </p:txBody>
      </p:sp>
      <p:sp>
        <p:nvSpPr>
          <p:cNvPr id="3" name="Content Placeholder 2">
            <a:extLst>
              <a:ext uri="{FF2B5EF4-FFF2-40B4-BE49-F238E27FC236}">
                <a16:creationId xmlns:a16="http://schemas.microsoft.com/office/drawing/2014/main" xmlns="" id="{8952E140-1DC1-ED4A-8089-23DCAC4E4D6B}"/>
              </a:ext>
            </a:extLst>
          </p:cNvPr>
          <p:cNvSpPr>
            <a:spLocks noGrp="1"/>
          </p:cNvSpPr>
          <p:nvPr>
            <p:ph idx="1"/>
          </p:nvPr>
        </p:nvSpPr>
        <p:spPr/>
        <p:txBody>
          <a:bodyPr/>
          <a:lstStyle/>
          <a:p>
            <a:r>
              <a:rPr lang="en-US" dirty="0"/>
              <a:t>Friday 17 September</a:t>
            </a:r>
          </a:p>
          <a:p>
            <a:r>
              <a:rPr lang="en-US" dirty="0"/>
              <a:t>Presentation on forecast verification and on evaluation of forecast products from users.</a:t>
            </a:r>
          </a:p>
          <a:p>
            <a:r>
              <a:rPr lang="en-US" dirty="0"/>
              <a:t>Presentation on feedback on SOPs from forecasters.</a:t>
            </a:r>
          </a:p>
          <a:p>
            <a:r>
              <a:rPr lang="en-US" dirty="0"/>
              <a:t>Opportunity to refine and update SOPs for the second week of the Testbed.</a:t>
            </a:r>
          </a:p>
        </p:txBody>
      </p:sp>
    </p:spTree>
    <p:extLst>
      <p:ext uri="{BB962C8B-B14F-4D97-AF65-F5344CB8AC3E}">
        <p14:creationId xmlns:p14="http://schemas.microsoft.com/office/powerpoint/2010/main" val="31508495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7E6D64-E5B1-F540-B8FA-520070225DFF}"/>
              </a:ext>
            </a:extLst>
          </p:cNvPr>
          <p:cNvSpPr>
            <a:spLocks noGrp="1"/>
          </p:cNvSpPr>
          <p:nvPr>
            <p:ph type="title"/>
          </p:nvPr>
        </p:nvSpPr>
        <p:spPr/>
        <p:txBody>
          <a:bodyPr/>
          <a:lstStyle/>
          <a:p>
            <a:r>
              <a:rPr lang="en-US" dirty="0"/>
              <a:t>Testbed 3 Legacy</a:t>
            </a:r>
          </a:p>
        </p:txBody>
      </p:sp>
      <p:sp>
        <p:nvSpPr>
          <p:cNvPr id="3" name="Content Placeholder 2">
            <a:extLst>
              <a:ext uri="{FF2B5EF4-FFF2-40B4-BE49-F238E27FC236}">
                <a16:creationId xmlns:a16="http://schemas.microsoft.com/office/drawing/2014/main" xmlns="" id="{9BF19DF1-D032-1F46-8436-8FF9F6355D6B}"/>
              </a:ext>
            </a:extLst>
          </p:cNvPr>
          <p:cNvSpPr>
            <a:spLocks noGrp="1"/>
          </p:cNvSpPr>
          <p:nvPr>
            <p:ph idx="1"/>
          </p:nvPr>
        </p:nvSpPr>
        <p:spPr>
          <a:xfrm>
            <a:off x="838200" y="1922144"/>
            <a:ext cx="10515600" cy="4254819"/>
          </a:xfrm>
        </p:spPr>
        <p:txBody>
          <a:bodyPr>
            <a:normAutofit lnSpcReduction="10000"/>
          </a:bodyPr>
          <a:lstStyle/>
          <a:p>
            <a:r>
              <a:rPr lang="en-US" dirty="0"/>
              <a:t>Numerous users will be exposed to nowcasting products, and forecasters will have experience issuing nowcasts based on NWC-SAF products.</a:t>
            </a:r>
          </a:p>
          <a:p>
            <a:r>
              <a:rPr lang="en-US" dirty="0"/>
              <a:t>The nowcasting web portal will be available for nowcasting beyond the lifetime of SWIFT.</a:t>
            </a:r>
          </a:p>
          <a:p>
            <a:r>
              <a:rPr lang="en-US" dirty="0"/>
              <a:t>The final SOPs for synoptic forecasting and nowcasting will be recorded and made publicly available.</a:t>
            </a:r>
          </a:p>
          <a:p>
            <a:r>
              <a:rPr lang="en-US" dirty="0"/>
              <a:t>Users feedback on ensemble products and nowcasts will be documented and available as evidence of need/interest in </a:t>
            </a:r>
            <a:r>
              <a:rPr lang="en-US"/>
              <a:t>these products.</a:t>
            </a:r>
            <a:endParaRPr lang="en-US" dirty="0"/>
          </a:p>
        </p:txBody>
      </p:sp>
    </p:spTree>
    <p:extLst>
      <p:ext uri="{BB962C8B-B14F-4D97-AF65-F5344CB8AC3E}">
        <p14:creationId xmlns:p14="http://schemas.microsoft.com/office/powerpoint/2010/main" val="22560099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4749FF-B05D-0C42-BF46-DE1AAB6DD4B1}"/>
              </a:ext>
            </a:extLst>
          </p:cNvPr>
          <p:cNvSpPr>
            <a:spLocks noGrp="1"/>
          </p:cNvSpPr>
          <p:nvPr>
            <p:ph type="title"/>
          </p:nvPr>
        </p:nvSpPr>
        <p:spPr/>
        <p:txBody>
          <a:bodyPr/>
          <a:lstStyle/>
          <a:p>
            <a:r>
              <a:rPr lang="en-US" dirty="0"/>
              <a:t>Informal conversations	</a:t>
            </a:r>
          </a:p>
        </p:txBody>
      </p:sp>
      <p:sp>
        <p:nvSpPr>
          <p:cNvPr id="3" name="Content Placeholder 2">
            <a:extLst>
              <a:ext uri="{FF2B5EF4-FFF2-40B4-BE49-F238E27FC236}">
                <a16:creationId xmlns:a16="http://schemas.microsoft.com/office/drawing/2014/main" xmlns="" id="{E42526F9-04C7-7947-9796-2D775083484B}"/>
              </a:ext>
            </a:extLst>
          </p:cNvPr>
          <p:cNvSpPr>
            <a:spLocks noGrp="1"/>
          </p:cNvSpPr>
          <p:nvPr>
            <p:ph idx="1"/>
          </p:nvPr>
        </p:nvSpPr>
        <p:spPr/>
        <p:txBody>
          <a:bodyPr/>
          <a:lstStyle/>
          <a:p>
            <a:r>
              <a:rPr lang="en-US" dirty="0"/>
              <a:t>Join the TB3 Slack Channel: </a:t>
            </a:r>
            <a:r>
              <a:rPr lang="en-GB" dirty="0">
                <a:hlinkClick r:id="rId2"/>
              </a:rPr>
              <a:t>https://join.slack.com/share/zt-vn89aqvp-JdNhM8JTVXSB7RWYXCBjFQ</a:t>
            </a:r>
            <a:endParaRPr lang="en-GB" dirty="0"/>
          </a:p>
          <a:p>
            <a:endParaRPr lang="en-GB" dirty="0"/>
          </a:p>
          <a:p>
            <a:r>
              <a:rPr lang="en-GB" dirty="0"/>
              <a:t>Tweet on #TB3AfricanSWIFT</a:t>
            </a:r>
            <a:endParaRPr lang="en-US" dirty="0"/>
          </a:p>
        </p:txBody>
      </p:sp>
    </p:spTree>
    <p:extLst>
      <p:ext uri="{BB962C8B-B14F-4D97-AF65-F5344CB8AC3E}">
        <p14:creationId xmlns:p14="http://schemas.microsoft.com/office/powerpoint/2010/main" val="25462585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Montserrat" panose="00000500000000000000" pitchFamily="2" charset="0"/>
              </a:rPr>
              <a:t>Funder Acknowledgement</a:t>
            </a:r>
            <a:endParaRPr lang="en-GB" dirty="0"/>
          </a:p>
        </p:txBody>
      </p:sp>
      <p:sp>
        <p:nvSpPr>
          <p:cNvPr id="3" name="Content Placeholder 2"/>
          <p:cNvSpPr>
            <a:spLocks noGrp="1"/>
          </p:cNvSpPr>
          <p:nvPr>
            <p:ph idx="1"/>
          </p:nvPr>
        </p:nvSpPr>
        <p:spPr/>
        <p:txBody>
          <a:bodyPr/>
          <a:lstStyle/>
          <a:p>
            <a:pPr marL="0" indent="0" algn="ctr">
              <a:buNone/>
            </a:pPr>
            <a:endParaRPr lang="en-GB" dirty="0">
              <a:latin typeface="Montserrat" panose="00000500000000000000" pitchFamily="2" charset="0"/>
            </a:endParaRPr>
          </a:p>
          <a:p>
            <a:pPr marL="0" indent="0" algn="ctr">
              <a:buNone/>
            </a:pPr>
            <a:endParaRPr lang="en-GB" dirty="0">
              <a:latin typeface="Montserrat" panose="00000500000000000000" pitchFamily="2" charset="0"/>
            </a:endParaRPr>
          </a:p>
          <a:p>
            <a:pPr marL="0" indent="0" algn="ctr">
              <a:buNone/>
            </a:pPr>
            <a:r>
              <a:rPr lang="en-GB" dirty="0">
                <a:latin typeface="Montserrat" panose="00000500000000000000" pitchFamily="2" charset="0"/>
              </a:rPr>
              <a:t>This work was supported by UK Research and Innovation as part of the Global Challenges Research Fund, grant number NE/P021077/1. </a:t>
            </a:r>
          </a:p>
          <a:p>
            <a:pPr marL="0" indent="0">
              <a:buNone/>
            </a:pPr>
            <a:endParaRPr lang="en-GB" dirty="0"/>
          </a:p>
        </p:txBody>
      </p:sp>
    </p:spTree>
    <p:extLst>
      <p:ext uri="{BB962C8B-B14F-4D97-AF65-F5344CB8AC3E}">
        <p14:creationId xmlns:p14="http://schemas.microsoft.com/office/powerpoint/2010/main" val="5036757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Template_SWIFT_2021" id="{22302094-D7FF-4759-8323-2C2FB19A006C}" vid="{57797D5B-4C04-44DD-8A01-300826F2FE19}"/>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Template_SWIFT_2021" id="{22302094-D7FF-4759-8323-2C2FB19A006C}" vid="{9596A335-8220-4267-A5AC-45B463E5A019}"/>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998ADD8310ED2498776990EE81DC1D0" ma:contentTypeVersion="13" ma:contentTypeDescription="Create a new document." ma:contentTypeScope="" ma:versionID="4aceebf128ad419ed77db67b042a8b5f">
  <xsd:schema xmlns:xsd="http://www.w3.org/2001/XMLSchema" xmlns:xs="http://www.w3.org/2001/XMLSchema" xmlns:p="http://schemas.microsoft.com/office/2006/metadata/properties" xmlns:ns3="79e14fe7-1893-49af-82cb-c17a3f6f4595" xmlns:ns4="dcba40e1-1bb6-46b8-9164-094c3d1e3b49" targetNamespace="http://schemas.microsoft.com/office/2006/metadata/properties" ma:root="true" ma:fieldsID="3b33b2d6e6523a650f08b236a891f466" ns3:_="" ns4:_="">
    <xsd:import namespace="79e14fe7-1893-49af-82cb-c17a3f6f4595"/>
    <xsd:import namespace="dcba40e1-1bb6-46b8-9164-094c3d1e3b49"/>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DateTaken" minOccurs="0"/>
                <xsd:element ref="ns3:MediaServiceAutoTags" minOccurs="0"/>
                <xsd:element ref="ns3:MediaServiceLocation"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e14fe7-1893-49af-82cb-c17a3f6f459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cba40e1-1bb6-46b8-9164-094c3d1e3b49"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5A4DF88-FDD6-4D91-A7F6-0A31D71371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9e14fe7-1893-49af-82cb-c17a3f6f4595"/>
    <ds:schemaRef ds:uri="dcba40e1-1bb6-46b8-9164-094c3d1e3b4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15D96CA-6F93-466D-82E2-6A73A55DDD62}">
  <ds:schemaRefs>
    <ds:schemaRef ds:uri="http://schemas.microsoft.com/sharepoint/v3/contenttype/forms"/>
  </ds:schemaRefs>
</ds:datastoreItem>
</file>

<file path=customXml/itemProps3.xml><?xml version="1.0" encoding="utf-8"?>
<ds:datastoreItem xmlns:ds="http://schemas.openxmlformats.org/officeDocument/2006/customXml" ds:itemID="{9C73F964-7A70-487C-9710-39C98F502C41}">
  <ds:schemaRefs>
    <ds:schemaRef ds:uri="http://purl.org/dc/terms/"/>
    <ds:schemaRef ds:uri="79e14fe7-1893-49af-82cb-c17a3f6f4595"/>
    <ds:schemaRef ds:uri="http://purl.org/dc/dcmitype/"/>
    <ds:schemaRef ds:uri="http://www.w3.org/XML/1998/namespace"/>
    <ds:schemaRef ds:uri="http://purl.org/dc/elements/1.1/"/>
    <ds:schemaRef ds:uri="http://schemas.openxmlformats.org/package/2006/metadata/core-properties"/>
    <ds:schemaRef ds:uri="dcba40e1-1bb6-46b8-9164-094c3d1e3b49"/>
    <ds:schemaRef ds:uri="http://schemas.microsoft.com/office/2006/documentManagement/types"/>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8302</TotalTime>
  <Words>1638</Words>
  <Application>Microsoft Office PowerPoint</Application>
  <PresentationFormat>Grand écran</PresentationFormat>
  <Paragraphs>134</Paragraphs>
  <Slides>26</Slides>
  <Notes>0</Notes>
  <HiddenSlides>0</HiddenSlides>
  <MMClips>0</MMClips>
  <ScaleCrop>false</ScaleCrop>
  <HeadingPairs>
    <vt:vector size="6" baseType="variant">
      <vt:variant>
        <vt:lpstr>Polices utilisées</vt:lpstr>
      </vt:variant>
      <vt:variant>
        <vt:i4>3</vt:i4>
      </vt:variant>
      <vt:variant>
        <vt:lpstr>Thème</vt:lpstr>
      </vt:variant>
      <vt:variant>
        <vt:i4>2</vt:i4>
      </vt:variant>
      <vt:variant>
        <vt:lpstr>Titres des diapositives</vt:lpstr>
      </vt:variant>
      <vt:variant>
        <vt:i4>26</vt:i4>
      </vt:variant>
    </vt:vector>
  </HeadingPairs>
  <TitlesOfParts>
    <vt:vector size="31" baseType="lpstr">
      <vt:lpstr>Arial</vt:lpstr>
      <vt:lpstr>Calibri</vt:lpstr>
      <vt:lpstr>Montserrat</vt:lpstr>
      <vt:lpstr>Office Theme</vt:lpstr>
      <vt:lpstr>1_Office Theme</vt:lpstr>
      <vt:lpstr>Testbed 3 Welcome</vt:lpstr>
      <vt:lpstr>Outline</vt:lpstr>
      <vt:lpstr>Aims of Testbed 3</vt:lpstr>
      <vt:lpstr>Link to Testbed 3 Schedule</vt:lpstr>
      <vt:lpstr>Link to Testbed 3 Schedule</vt:lpstr>
      <vt:lpstr>Link to Testbed 3 Schedule</vt:lpstr>
      <vt:lpstr>Useful links</vt:lpstr>
      <vt:lpstr>Determining Roles</vt:lpstr>
      <vt:lpstr>Determining Roles: Synoptic forecasting</vt:lpstr>
      <vt:lpstr>Determining Roles: Nowcasting</vt:lpstr>
      <vt:lpstr>Determining Roles: Forecast Verification</vt:lpstr>
      <vt:lpstr>Determining Roles: Nowcasting Verification</vt:lpstr>
      <vt:lpstr>Determining Roles: Evaluation with users</vt:lpstr>
      <vt:lpstr>Determining Roles: Scientific Secretary</vt:lpstr>
      <vt:lpstr>Training</vt:lpstr>
      <vt:lpstr>Daily Communications</vt:lpstr>
      <vt:lpstr>Daily Communications</vt:lpstr>
      <vt:lpstr>Daily Communications</vt:lpstr>
      <vt:lpstr>Daily Communications</vt:lpstr>
      <vt:lpstr>Daily Communications</vt:lpstr>
      <vt:lpstr>In-country testbed tasks</vt:lpstr>
      <vt:lpstr>UK Testbed tasks</vt:lpstr>
      <vt:lpstr>Mid-point meeting</vt:lpstr>
      <vt:lpstr>Testbed 3 Legacy</vt:lpstr>
      <vt:lpstr>Informal conversations </vt:lpstr>
      <vt:lpstr>Funder Acknowledgement</vt:lpstr>
    </vt:vector>
  </TitlesOfParts>
  <Company>University of Leeds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Lauren Phillips</dc:creator>
  <cp:lastModifiedBy>ACMAD</cp:lastModifiedBy>
  <cp:revision>65</cp:revision>
  <dcterms:created xsi:type="dcterms:W3CDTF">2021-02-10T11:11:01Z</dcterms:created>
  <dcterms:modified xsi:type="dcterms:W3CDTF">2021-09-13T19:24:23Z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0x010100C998ADD8310ED2498776990EE81DC1D0</vt:lpwstr>
  </property>
</Properties>
</file>